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283" r:id="rId4"/>
    <p:sldId id="257" r:id="rId5"/>
    <p:sldId id="258" r:id="rId6"/>
    <p:sldId id="259" r:id="rId7"/>
    <p:sldId id="260" r:id="rId8"/>
    <p:sldId id="261" r:id="rId9"/>
    <p:sldId id="262" r:id="rId10"/>
    <p:sldId id="284" r:id="rId11"/>
    <p:sldId id="263" r:id="rId12"/>
    <p:sldId id="264" r:id="rId13"/>
    <p:sldId id="265" r:id="rId14"/>
    <p:sldId id="266" r:id="rId15"/>
    <p:sldId id="267" r:id="rId16"/>
    <p:sldId id="268" r:id="rId17"/>
    <p:sldId id="285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86" r:id="rId29"/>
    <p:sldId id="279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64013C6-4CA7-45A4-87EC-DF1803522584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A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9ED3FCA-5CC6-4318-AEE0-E960E1C7D7B6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08493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3FCA-5CC6-4318-AEE0-E960E1C7D7B6}" type="slidenum">
              <a:rPr lang="ar-AE" smtClean="0"/>
              <a:t>23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732464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98503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93213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771356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17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63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151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93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91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00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725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2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59635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38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245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120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755801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070855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75897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846628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21976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79335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05863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0742B-907A-4952-B231-ECD0D536A3CE}" type="datetimeFigureOut">
              <a:rPr lang="ar-AE" smtClean="0"/>
              <a:t>12/07/1437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E4781-AED6-4B23-8AFB-52C69D319350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97051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A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1868DAD-2FC0-40DA-B847-F8198C52112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4/19/2016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960EFA8-CF76-4E27-94DB-2A571800C47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rtl="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0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rtl="0"/>
            <a:r>
              <a:rPr lang="en-US" sz="800" b="1" dirty="0" smtClean="0"/>
              <a:t>N</a:t>
            </a:r>
            <a:endParaRPr lang="ar-AE" sz="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568952" cy="6336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rtl="0"/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</a:p>
          <a:p>
            <a:pPr rtl="0"/>
            <a:endParaRPr lang="en-US" b="1" dirty="0">
              <a:solidFill>
                <a:schemeClr val="tx1"/>
              </a:solidFill>
            </a:endParaRPr>
          </a:p>
          <a:p>
            <a:pPr rtl="0"/>
            <a:endParaRPr lang="en-US" b="1" dirty="0" smtClean="0">
              <a:solidFill>
                <a:schemeClr val="tx1"/>
              </a:solidFill>
            </a:endParaRPr>
          </a:p>
          <a:p>
            <a:pPr rtl="0"/>
            <a:r>
              <a:rPr lang="en-US" sz="3600" b="1" dirty="0" smtClean="0">
                <a:solidFill>
                  <a:schemeClr val="tx1"/>
                </a:solidFill>
              </a:rPr>
              <a:t>Hospital </a:t>
            </a:r>
            <a:r>
              <a:rPr lang="en-US" sz="3600" b="1" dirty="0">
                <a:solidFill>
                  <a:schemeClr val="tx1"/>
                </a:solidFill>
              </a:rPr>
              <a:t>infection </a:t>
            </a:r>
            <a:r>
              <a:rPr lang="en-US" sz="3600" b="1" dirty="0" smtClean="0">
                <a:solidFill>
                  <a:schemeClr val="tx1"/>
                </a:solidFill>
              </a:rPr>
              <a:t>Control</a:t>
            </a:r>
          </a:p>
          <a:p>
            <a:pPr rtl="0"/>
            <a:endParaRPr lang="en-US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4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64807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</a:rPr>
              <a:t>Common Nosocomial Infections: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640960" cy="568863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GB" sz="2800" b="1" dirty="0" smtClean="0">
                <a:solidFill>
                  <a:schemeClr val="tx1"/>
                </a:solidFill>
              </a:rPr>
              <a:t>1</a:t>
            </a:r>
            <a:r>
              <a:rPr lang="en-GB" sz="2800" b="1" dirty="0">
                <a:solidFill>
                  <a:schemeClr val="tx1"/>
                </a:solidFill>
              </a:rPr>
              <a:t>. Urinary </a:t>
            </a:r>
            <a:r>
              <a:rPr lang="en-GB" sz="2800" b="1" dirty="0" smtClean="0">
                <a:solidFill>
                  <a:schemeClr val="tx1"/>
                </a:solidFill>
              </a:rPr>
              <a:t> tract infections (UTI):</a:t>
            </a:r>
            <a:endParaRPr lang="en-US" sz="2800" b="1" dirty="0">
              <a:solidFill>
                <a:schemeClr val="tx1"/>
              </a:solidFill>
            </a:endParaRPr>
          </a:p>
          <a:p>
            <a:pPr algn="l"/>
            <a:r>
              <a:rPr lang="en-GB" sz="2700" dirty="0">
                <a:solidFill>
                  <a:schemeClr val="tx1"/>
                </a:solidFill>
              </a:rPr>
              <a:t>This is </a:t>
            </a:r>
            <a:r>
              <a:rPr lang="en-GB" sz="2700" dirty="0">
                <a:solidFill>
                  <a:srgbClr val="0070C0"/>
                </a:solidFill>
              </a:rPr>
              <a:t>the most common nosocomial infection </a:t>
            </a:r>
            <a:r>
              <a:rPr lang="en-GB" sz="2700" dirty="0">
                <a:solidFill>
                  <a:schemeClr val="tx1"/>
                </a:solidFill>
              </a:rPr>
              <a:t>it account for </a:t>
            </a:r>
            <a:r>
              <a:rPr lang="en-GB" sz="2700" b="1" dirty="0">
                <a:solidFill>
                  <a:srgbClr val="0070C0"/>
                </a:solidFill>
              </a:rPr>
              <a:t>40 %</a:t>
            </a:r>
            <a:r>
              <a:rPr lang="en-GB" sz="2700" dirty="0">
                <a:solidFill>
                  <a:srgbClr val="0070C0"/>
                </a:solidFill>
              </a:rPr>
              <a:t> of hospital acquired infections</a:t>
            </a:r>
            <a:r>
              <a:rPr lang="en-GB" sz="2700" dirty="0">
                <a:solidFill>
                  <a:schemeClr val="tx1"/>
                </a:solidFill>
              </a:rPr>
              <a:t>; </a:t>
            </a:r>
            <a:r>
              <a:rPr lang="en-GB" sz="2700" b="1" dirty="0">
                <a:solidFill>
                  <a:srgbClr val="0070C0"/>
                </a:solidFill>
              </a:rPr>
              <a:t>80%</a:t>
            </a:r>
            <a:r>
              <a:rPr lang="en-GB" sz="2700" dirty="0">
                <a:solidFill>
                  <a:schemeClr val="tx1"/>
                </a:solidFill>
              </a:rPr>
              <a:t> of infections </a:t>
            </a:r>
            <a:r>
              <a:rPr lang="en-GB" sz="2700" dirty="0" smtClean="0">
                <a:solidFill>
                  <a:schemeClr val="tx1"/>
                </a:solidFill>
              </a:rPr>
              <a:t>are </a:t>
            </a:r>
            <a:r>
              <a:rPr lang="en-GB" sz="2700" dirty="0">
                <a:solidFill>
                  <a:schemeClr val="tx1"/>
                </a:solidFill>
              </a:rPr>
              <a:t>associated with the </a:t>
            </a:r>
            <a:r>
              <a:rPr lang="en-GB" sz="2700" dirty="0">
                <a:solidFill>
                  <a:srgbClr val="0070C0"/>
                </a:solidFill>
              </a:rPr>
              <a:t>use of an indwelling catheter</a:t>
            </a:r>
            <a:r>
              <a:rPr lang="en-GB" sz="27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GB" sz="2700" b="1" u="sng" dirty="0">
                <a:solidFill>
                  <a:schemeClr val="tx1"/>
                </a:solidFill>
              </a:rPr>
              <a:t>Organisms</a:t>
            </a:r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en-GB" sz="2700" dirty="0" smtClean="0">
                <a:solidFill>
                  <a:schemeClr val="tx1"/>
                </a:solidFill>
              </a:rPr>
              <a:t>: </a:t>
            </a:r>
          </a:p>
          <a:p>
            <a:pPr algn="l">
              <a:lnSpc>
                <a:spcPct val="150000"/>
              </a:lnSpc>
            </a:pPr>
            <a:r>
              <a:rPr lang="en-GB" sz="2700" i="1" dirty="0" err="1" smtClean="0">
                <a:solidFill>
                  <a:schemeClr val="tx1"/>
                </a:solidFill>
              </a:rPr>
              <a:t>E.coli</a:t>
            </a:r>
            <a:r>
              <a:rPr lang="en-GB" sz="2700" i="1" dirty="0">
                <a:solidFill>
                  <a:schemeClr val="tx1"/>
                </a:solidFill>
              </a:rPr>
              <a:t>, multi-resistant </a:t>
            </a:r>
            <a:r>
              <a:rPr lang="en-GB" sz="2700" i="1" dirty="0" err="1">
                <a:solidFill>
                  <a:schemeClr val="tx1"/>
                </a:solidFill>
              </a:rPr>
              <a:t>Klebsiella</a:t>
            </a:r>
            <a:r>
              <a:rPr lang="en-GB" sz="2700" i="1" dirty="0">
                <a:solidFill>
                  <a:schemeClr val="tx1"/>
                </a:solidFill>
              </a:rPr>
              <a:t>, Pseudomonas </a:t>
            </a:r>
            <a:r>
              <a:rPr lang="en-GB" sz="2700" i="1" dirty="0" err="1" smtClean="0">
                <a:solidFill>
                  <a:schemeClr val="tx1"/>
                </a:solidFill>
              </a:rPr>
              <a:t>aeruginosa</a:t>
            </a:r>
            <a:r>
              <a:rPr lang="en-GB" sz="2700" i="1" dirty="0" smtClean="0">
                <a:solidFill>
                  <a:schemeClr val="tx1"/>
                </a:solidFill>
              </a:rPr>
              <a:t>, </a:t>
            </a:r>
            <a:r>
              <a:rPr lang="en-GB" sz="2700" i="1" dirty="0" err="1">
                <a:solidFill>
                  <a:schemeClr val="tx1"/>
                </a:solidFill>
              </a:rPr>
              <a:t>Enterobacter</a:t>
            </a:r>
            <a:r>
              <a:rPr lang="en-GB" sz="2700" i="1" dirty="0">
                <a:solidFill>
                  <a:schemeClr val="tx1"/>
                </a:solidFill>
              </a:rPr>
              <a:t> and Candida albicans</a:t>
            </a:r>
            <a:r>
              <a:rPr lang="en-GB" sz="2700" dirty="0">
                <a:solidFill>
                  <a:schemeClr val="tx1"/>
                </a:solidFill>
              </a:rPr>
              <a:t>. </a:t>
            </a:r>
            <a:endParaRPr lang="en-US" sz="2700" dirty="0">
              <a:solidFill>
                <a:schemeClr val="tx1"/>
              </a:solidFill>
            </a:endParaRPr>
          </a:p>
          <a:p>
            <a:pPr algn="l"/>
            <a:r>
              <a:rPr lang="en-GB" sz="2700" b="1" u="sng" dirty="0">
                <a:solidFill>
                  <a:schemeClr val="tx1"/>
                </a:solidFill>
              </a:rPr>
              <a:t>Source</a:t>
            </a:r>
            <a:r>
              <a:rPr lang="en-GB" sz="2700" b="1" dirty="0">
                <a:solidFill>
                  <a:schemeClr val="tx1"/>
                </a:solidFill>
              </a:rPr>
              <a:t>:</a:t>
            </a:r>
            <a:r>
              <a:rPr lang="en-GB" sz="2700" dirty="0">
                <a:solidFill>
                  <a:schemeClr val="tx1"/>
                </a:solidFill>
              </a:rPr>
              <a:t> </a:t>
            </a:r>
            <a:endParaRPr lang="en-GB" sz="27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2700" dirty="0" smtClean="0">
                <a:solidFill>
                  <a:schemeClr val="tx1"/>
                </a:solidFill>
              </a:rPr>
              <a:t>Endogenous </a:t>
            </a:r>
            <a:r>
              <a:rPr lang="en-GB" sz="2700" dirty="0">
                <a:solidFill>
                  <a:schemeClr val="tx1"/>
                </a:solidFill>
              </a:rPr>
              <a:t>flora or exogenous from other </a:t>
            </a:r>
            <a:r>
              <a:rPr lang="en-GB" sz="2700" dirty="0" smtClean="0">
                <a:solidFill>
                  <a:schemeClr val="tx1"/>
                </a:solidFill>
              </a:rPr>
              <a:t>patients, </a:t>
            </a:r>
            <a:r>
              <a:rPr lang="en-GB" sz="2700" dirty="0">
                <a:solidFill>
                  <a:schemeClr val="tx1"/>
                </a:solidFill>
              </a:rPr>
              <a:t>health care provider, instrument, etc</a:t>
            </a:r>
            <a:r>
              <a:rPr lang="en-GB" sz="27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84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GB" sz="2800" b="1" u="sng" dirty="0">
                <a:solidFill>
                  <a:schemeClr val="tx1"/>
                </a:solidFill>
              </a:rPr>
              <a:t>Diagnosis: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endParaRPr lang="en-GB" sz="28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2800" dirty="0" smtClean="0">
                <a:solidFill>
                  <a:schemeClr val="tx1"/>
                </a:solidFill>
              </a:rPr>
              <a:t>positive </a:t>
            </a:r>
            <a:r>
              <a:rPr lang="en-GB" sz="2800" dirty="0">
                <a:solidFill>
                  <a:schemeClr val="tx1"/>
                </a:solidFill>
              </a:rPr>
              <a:t>urine culture (1 or 2 species) with </a:t>
            </a:r>
            <a:r>
              <a:rPr lang="en-GB" sz="2800" b="1" dirty="0">
                <a:solidFill>
                  <a:srgbClr val="0070C0"/>
                </a:solidFill>
              </a:rPr>
              <a:t>at least 10</a:t>
            </a:r>
            <a:r>
              <a:rPr lang="en-GB" sz="2800" b="1" baseline="30000" dirty="0">
                <a:solidFill>
                  <a:srgbClr val="0070C0"/>
                </a:solidFill>
              </a:rPr>
              <a:t>5</a:t>
            </a:r>
            <a:r>
              <a:rPr lang="en-GB" sz="2800" b="1" dirty="0">
                <a:solidFill>
                  <a:srgbClr val="0070C0"/>
                </a:solidFill>
              </a:rPr>
              <a:t> </a:t>
            </a:r>
            <a:r>
              <a:rPr lang="en-GB" sz="2800" b="1" dirty="0" smtClean="0">
                <a:solidFill>
                  <a:srgbClr val="0070C0"/>
                </a:solidFill>
              </a:rPr>
              <a:t>bacteria</a:t>
            </a:r>
            <a:r>
              <a:rPr lang="en-GB" sz="2800" b="1" dirty="0">
                <a:solidFill>
                  <a:srgbClr val="0070C0"/>
                </a:solidFill>
              </a:rPr>
              <a:t>/ ml</a:t>
            </a:r>
            <a:r>
              <a:rPr lang="en-GB" sz="2800" dirty="0">
                <a:solidFill>
                  <a:schemeClr val="tx1"/>
                </a:solidFill>
              </a:rPr>
              <a:t>, with or without clinical symptoms</a:t>
            </a:r>
            <a:r>
              <a:rPr lang="en-GB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GB" sz="2800" b="1" u="sng" dirty="0">
                <a:solidFill>
                  <a:schemeClr val="tx1"/>
                </a:solidFill>
              </a:rPr>
              <a:t>Prevention:</a:t>
            </a:r>
            <a:endParaRPr lang="en-US" sz="2800" u="sng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1-Remove </a:t>
            </a:r>
            <a:r>
              <a:rPr lang="en-GB" sz="2700" dirty="0">
                <a:solidFill>
                  <a:schemeClr val="tx1"/>
                </a:solidFill>
              </a:rPr>
              <a:t>the indwelling urinary catheter as soon as </a:t>
            </a:r>
            <a:r>
              <a:rPr lang="en-GB" sz="2700" dirty="0" smtClean="0">
                <a:solidFill>
                  <a:schemeClr val="tx1"/>
                </a:solidFill>
              </a:rPr>
              <a:t>   </a:t>
            </a:r>
          </a:p>
          <a:p>
            <a:pPr lvl="0" algn="l"/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en-GB" sz="2700" dirty="0" smtClean="0">
                <a:solidFill>
                  <a:schemeClr val="tx1"/>
                </a:solidFill>
              </a:rPr>
              <a:t>   possible. </a:t>
            </a:r>
            <a:endParaRPr lang="en-US" sz="2700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2-Use </a:t>
            </a:r>
            <a:r>
              <a:rPr lang="en-GB" sz="2700" dirty="0">
                <a:solidFill>
                  <a:schemeClr val="tx1"/>
                </a:solidFill>
              </a:rPr>
              <a:t>aseptic </a:t>
            </a:r>
            <a:r>
              <a:rPr lang="en-GB" sz="2700" dirty="0" smtClean="0">
                <a:solidFill>
                  <a:schemeClr val="tx1"/>
                </a:solidFill>
              </a:rPr>
              <a:t> </a:t>
            </a:r>
            <a:r>
              <a:rPr lang="en-GB" sz="2700" dirty="0">
                <a:solidFill>
                  <a:schemeClr val="tx1"/>
                </a:solidFill>
              </a:rPr>
              <a:t>technique for inserting or manipulating </a:t>
            </a:r>
            <a:r>
              <a:rPr lang="en-GB" sz="2700" dirty="0" smtClean="0">
                <a:solidFill>
                  <a:schemeClr val="tx1"/>
                </a:solidFill>
              </a:rPr>
              <a:t>the  </a:t>
            </a:r>
          </a:p>
          <a:p>
            <a:pPr lvl="0" algn="l"/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en-GB" sz="2700" dirty="0" smtClean="0">
                <a:solidFill>
                  <a:schemeClr val="tx1"/>
                </a:solidFill>
              </a:rPr>
              <a:t>   catheter</a:t>
            </a:r>
            <a:r>
              <a:rPr lang="en-GB" sz="2700" dirty="0">
                <a:solidFill>
                  <a:schemeClr val="tx1"/>
                </a:solidFill>
              </a:rPr>
              <a:t>.</a:t>
            </a:r>
            <a:endParaRPr lang="en-US" sz="2700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3-Maintain </a:t>
            </a:r>
            <a:r>
              <a:rPr lang="en-GB" sz="2700" dirty="0">
                <a:solidFill>
                  <a:schemeClr val="tx1"/>
                </a:solidFill>
              </a:rPr>
              <a:t>an unobstructed urinary flow.</a:t>
            </a:r>
            <a:endParaRPr lang="en-US" sz="2700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4-Ensure </a:t>
            </a:r>
            <a:r>
              <a:rPr lang="en-GB" sz="2700" dirty="0">
                <a:solidFill>
                  <a:schemeClr val="tx1"/>
                </a:solidFill>
              </a:rPr>
              <a:t>that the patient is taking sufficient amount of fluids </a:t>
            </a:r>
            <a:endParaRPr lang="en-GB" sz="2700" dirty="0" smtClean="0">
              <a:solidFill>
                <a:schemeClr val="tx1"/>
              </a:solidFill>
            </a:endParaRPr>
          </a:p>
          <a:p>
            <a:pPr lvl="0" algn="l"/>
            <a:r>
              <a:rPr lang="en-GB" sz="2700" dirty="0">
                <a:solidFill>
                  <a:schemeClr val="tx1"/>
                </a:solidFill>
              </a:rPr>
              <a:t> </a:t>
            </a:r>
            <a:r>
              <a:rPr lang="en-GB" sz="2700" dirty="0" smtClean="0">
                <a:solidFill>
                  <a:schemeClr val="tx1"/>
                </a:solidFill>
              </a:rPr>
              <a:t>   per </a:t>
            </a:r>
            <a:r>
              <a:rPr lang="en-GB" sz="2700" dirty="0">
                <a:solidFill>
                  <a:schemeClr val="tx1"/>
                </a:solidFill>
              </a:rPr>
              <a:t>day (3-4 L</a:t>
            </a:r>
            <a:r>
              <a:rPr lang="en-GB" sz="2700" dirty="0" smtClean="0">
                <a:solidFill>
                  <a:schemeClr val="tx1"/>
                </a:solidFill>
              </a:rPr>
              <a:t>).</a:t>
            </a:r>
            <a:endParaRPr lang="en-US" sz="2700" dirty="0">
              <a:solidFill>
                <a:schemeClr val="tx1"/>
              </a:solidFill>
            </a:endParaRPr>
          </a:p>
          <a:p>
            <a:pPr lvl="0" algn="l"/>
            <a:r>
              <a:rPr lang="en-GB" sz="2700" dirty="0" smtClean="0">
                <a:solidFill>
                  <a:schemeClr val="tx1"/>
                </a:solidFill>
              </a:rPr>
              <a:t>5-Give </a:t>
            </a:r>
            <a:r>
              <a:rPr lang="en-GB" sz="2700" dirty="0">
                <a:solidFill>
                  <a:schemeClr val="tx1"/>
                </a:solidFill>
              </a:rPr>
              <a:t>proper antibiotic therapy for proper course.</a:t>
            </a:r>
            <a:endParaRPr lang="en-US" sz="27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95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12968" cy="6336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lvl="0" algn="l"/>
            <a:r>
              <a:rPr lang="en-US" sz="2800" b="1" dirty="0" smtClean="0">
                <a:solidFill>
                  <a:schemeClr val="tx1"/>
                </a:solidFill>
              </a:rPr>
              <a:t>2.Nosocomial Pneumonia:</a:t>
            </a:r>
          </a:p>
          <a:p>
            <a:pPr lvl="0" algn="l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Nosocomial pneumonia is </a:t>
            </a:r>
            <a:r>
              <a:rPr lang="en-US" sz="2800" dirty="0">
                <a:solidFill>
                  <a:srgbClr val="0070C0"/>
                </a:solidFill>
              </a:rPr>
              <a:t>the second most common nosocomial infection</a:t>
            </a:r>
            <a:r>
              <a:rPr lang="en-US" sz="2800" dirty="0">
                <a:solidFill>
                  <a:schemeClr val="tx1"/>
                </a:solidFill>
              </a:rPr>
              <a:t> accounting </a:t>
            </a:r>
            <a:r>
              <a:rPr lang="en-US" sz="2800" b="1" dirty="0">
                <a:solidFill>
                  <a:srgbClr val="0070C0"/>
                </a:solidFill>
              </a:rPr>
              <a:t>for 15 % </a:t>
            </a:r>
            <a:r>
              <a:rPr lang="en-US" sz="2800" dirty="0">
                <a:solidFill>
                  <a:schemeClr val="tx1"/>
                </a:solidFill>
              </a:rPr>
              <a:t>of all nosocomial infections.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It </a:t>
            </a:r>
            <a:r>
              <a:rPr lang="en-US" sz="2800" dirty="0">
                <a:solidFill>
                  <a:schemeClr val="tx1"/>
                </a:solidFill>
              </a:rPr>
              <a:t>is associated with </a:t>
            </a:r>
            <a:r>
              <a:rPr lang="en-US" sz="2800" dirty="0">
                <a:solidFill>
                  <a:srgbClr val="0070C0"/>
                </a:solidFill>
              </a:rPr>
              <a:t>mortality rates </a:t>
            </a:r>
            <a:r>
              <a:rPr lang="en-US" sz="2800" dirty="0">
                <a:solidFill>
                  <a:schemeClr val="tx1"/>
                </a:solidFill>
              </a:rPr>
              <a:t>that range from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</a:rPr>
              <a:t>20-50 %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It occurs in several patient groups, the most important are </a:t>
            </a:r>
            <a:r>
              <a:rPr lang="en-US" sz="2800" dirty="0">
                <a:solidFill>
                  <a:srgbClr val="0070C0"/>
                </a:solidFill>
              </a:rPr>
              <a:t>patients on ventilator </a:t>
            </a: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>
                <a:solidFill>
                  <a:srgbClr val="0070C0"/>
                </a:solidFill>
              </a:rPr>
              <a:t>intensive care units 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b="1" dirty="0">
                <a:solidFill>
                  <a:srgbClr val="0070C0"/>
                </a:solidFill>
              </a:rPr>
              <a:t>ICU</a:t>
            </a:r>
            <a:r>
              <a:rPr lang="en-US" sz="2800" dirty="0">
                <a:solidFill>
                  <a:schemeClr val="tx1"/>
                </a:solidFill>
              </a:rPr>
              <a:t>), where the </a:t>
            </a:r>
            <a:r>
              <a:rPr lang="en-US" sz="2800" dirty="0" smtClean="0">
                <a:solidFill>
                  <a:srgbClr val="0070C0"/>
                </a:solidFill>
              </a:rPr>
              <a:t>Incidence rate </a:t>
            </a:r>
            <a:r>
              <a:rPr lang="en-US" sz="2800" dirty="0">
                <a:solidFill>
                  <a:schemeClr val="tx1"/>
                </a:solidFill>
              </a:rPr>
              <a:t>of pneumonia is </a:t>
            </a:r>
            <a:r>
              <a:rPr lang="en-US" sz="2800" dirty="0">
                <a:solidFill>
                  <a:srgbClr val="0070C0"/>
                </a:solidFill>
              </a:rPr>
              <a:t>3% per day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15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179512" y="142922"/>
            <a:ext cx="72008" cy="45719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1" dirty="0">
                <a:solidFill>
                  <a:schemeClr val="tx1"/>
                </a:solidFill>
              </a:rPr>
              <a:t>Organisms</a:t>
            </a:r>
            <a:r>
              <a:rPr lang="en-US" sz="2800" b="1" i="1" dirty="0">
                <a:solidFill>
                  <a:schemeClr val="tx1"/>
                </a:solidFill>
              </a:rPr>
              <a:t>: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endParaRPr lang="en-US" sz="2800" i="1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i="1" dirty="0" smtClean="0">
                <a:solidFill>
                  <a:schemeClr val="tx1"/>
                </a:solidFill>
              </a:rPr>
              <a:t>Staph </a:t>
            </a:r>
            <a:r>
              <a:rPr lang="en-US" sz="2800" i="1" dirty="0">
                <a:solidFill>
                  <a:schemeClr val="tx1"/>
                </a:solidFill>
              </a:rPr>
              <a:t>aureus, Pseudomonas </a:t>
            </a:r>
            <a:r>
              <a:rPr lang="en-US" sz="2800" i="1" dirty="0" smtClean="0">
                <a:solidFill>
                  <a:schemeClr val="tx1"/>
                </a:solidFill>
              </a:rPr>
              <a:t>, </a:t>
            </a:r>
            <a:r>
              <a:rPr lang="en-US" sz="2800" i="1" dirty="0" err="1">
                <a:solidFill>
                  <a:schemeClr val="tx1"/>
                </a:solidFill>
              </a:rPr>
              <a:t>Enterobacter</a:t>
            </a:r>
            <a:r>
              <a:rPr lang="en-US" sz="2800" i="1" dirty="0">
                <a:solidFill>
                  <a:schemeClr val="tx1"/>
                </a:solidFill>
              </a:rPr>
              <a:t>, </a:t>
            </a:r>
            <a:r>
              <a:rPr lang="en-US" sz="2800" i="1" dirty="0" err="1">
                <a:solidFill>
                  <a:schemeClr val="tx1"/>
                </a:solidFill>
              </a:rPr>
              <a:t>Klebsiella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i="1" dirty="0" err="1">
                <a:solidFill>
                  <a:schemeClr val="tx1"/>
                </a:solidFill>
              </a:rPr>
              <a:t>pneumoniae</a:t>
            </a:r>
            <a:r>
              <a:rPr lang="en-US" sz="2800" i="1" dirty="0">
                <a:solidFill>
                  <a:schemeClr val="tx1"/>
                </a:solidFill>
              </a:rPr>
              <a:t>, Candida albicans and </a:t>
            </a:r>
            <a:r>
              <a:rPr lang="en-US" sz="2800" i="1" dirty="0" err="1">
                <a:solidFill>
                  <a:schemeClr val="tx1"/>
                </a:solidFill>
              </a:rPr>
              <a:t>Haemophilus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influenzae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>
                <a:solidFill>
                  <a:schemeClr val="tx1"/>
                </a:solidFill>
              </a:rPr>
              <a:t>Source: </a:t>
            </a:r>
            <a:r>
              <a:rPr lang="en-US" sz="2800" dirty="0">
                <a:solidFill>
                  <a:schemeClr val="tx1"/>
                </a:solidFill>
              </a:rPr>
              <a:t>endogenous from upper air way</a:t>
            </a:r>
            <a:r>
              <a:rPr lang="en-US" sz="2800" dirty="0" smtClean="0">
                <a:solidFill>
                  <a:schemeClr val="tx1"/>
                </a:solidFill>
              </a:rPr>
              <a:t>, and </a:t>
            </a:r>
            <a:r>
              <a:rPr lang="en-US" sz="2800" dirty="0">
                <a:solidFill>
                  <a:schemeClr val="tx1"/>
                </a:solidFill>
              </a:rPr>
              <a:t>exogenous from contaminated respiratory equipment, patients, visitors, etc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Diagnosis</a:t>
            </a:r>
            <a:r>
              <a:rPr lang="en-US" sz="2800" dirty="0" smtClean="0">
                <a:solidFill>
                  <a:schemeClr val="tx1"/>
                </a:solidFill>
              </a:rPr>
              <a:t>: isolation of microbe from clinical specimens,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and presence of signs and symptoms of infect. </a:t>
            </a:r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9892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72008" cy="72008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GB" b="1" dirty="0">
                <a:solidFill>
                  <a:schemeClr val="tx1"/>
                </a:solidFill>
              </a:rPr>
              <a:t>Prevention:</a:t>
            </a:r>
            <a:endParaRPr lang="en-US" dirty="0">
              <a:solidFill>
                <a:schemeClr val="tx1"/>
              </a:solidFill>
            </a:endParaRP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1-Wear gloves; for </a:t>
            </a:r>
            <a:r>
              <a:rPr lang="en-US" dirty="0">
                <a:solidFill>
                  <a:schemeClr val="tx1"/>
                </a:solidFill>
              </a:rPr>
              <a:t>contact with respiratory </a:t>
            </a:r>
            <a:r>
              <a:rPr lang="en-US" dirty="0" smtClean="0">
                <a:solidFill>
                  <a:schemeClr val="tx1"/>
                </a:solidFill>
              </a:rPr>
              <a:t>   </a:t>
            </a:r>
          </a:p>
          <a:p>
            <a:pPr lvl="1"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secretions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2-Wash </a:t>
            </a:r>
            <a:r>
              <a:rPr lang="en-US" dirty="0">
                <a:solidFill>
                  <a:schemeClr val="tx1"/>
                </a:solidFill>
              </a:rPr>
              <a:t>hands after contact with respiratory secretions, 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even </a:t>
            </a:r>
            <a:r>
              <a:rPr lang="en-US" dirty="0">
                <a:solidFill>
                  <a:schemeClr val="tx1"/>
                </a:solidFill>
              </a:rPr>
              <a:t>if gloves have been worn.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3-Maintain </a:t>
            </a:r>
            <a:r>
              <a:rPr lang="en-US" dirty="0">
                <a:solidFill>
                  <a:schemeClr val="tx1"/>
                </a:solidFill>
              </a:rPr>
              <a:t>open airway.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4-Isolate </a:t>
            </a:r>
            <a:r>
              <a:rPr lang="en-US" dirty="0">
                <a:solidFill>
                  <a:schemeClr val="tx1"/>
                </a:solidFill>
              </a:rPr>
              <a:t>patient with potentially </a:t>
            </a:r>
            <a:r>
              <a:rPr lang="en-US" dirty="0" smtClean="0">
                <a:solidFill>
                  <a:schemeClr val="tx1"/>
                </a:solidFill>
              </a:rPr>
              <a:t>transferred</a:t>
            </a:r>
          </a:p>
          <a:p>
            <a:pPr lvl="1"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respiratory </a:t>
            </a:r>
            <a:r>
              <a:rPr lang="en-US" dirty="0">
                <a:solidFill>
                  <a:schemeClr val="tx1"/>
                </a:solidFill>
              </a:rPr>
              <a:t>infections.</a:t>
            </a:r>
          </a:p>
          <a:p>
            <a:pPr algn="l" rtl="0"/>
            <a:endParaRPr lang="ar-AE" sz="2800" dirty="0"/>
          </a:p>
        </p:txBody>
      </p:sp>
    </p:spTree>
    <p:extLst>
      <p:ext uri="{BB962C8B-B14F-4D97-AF65-F5344CB8AC3E}">
        <p14:creationId xmlns:p14="http://schemas.microsoft.com/office/powerpoint/2010/main" val="6593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3000" b="1" dirty="0" smtClean="0">
                <a:solidFill>
                  <a:srgbClr val="0070C0"/>
                </a:solidFill>
              </a:rPr>
              <a:t>Other hospital-acquired infections:</a:t>
            </a:r>
          </a:p>
          <a:p>
            <a:pPr lvl="0"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1-</a:t>
            </a:r>
            <a:r>
              <a:rPr lang="en-GB" sz="2800" b="1" dirty="0">
                <a:solidFill>
                  <a:schemeClr val="tx1"/>
                </a:solidFill>
              </a:rPr>
              <a:t>Surgical site </a:t>
            </a:r>
            <a:r>
              <a:rPr lang="en-GB" sz="2800" b="1" dirty="0" smtClean="0">
                <a:solidFill>
                  <a:schemeClr val="tx1"/>
                </a:solidFill>
              </a:rPr>
              <a:t>infections</a:t>
            </a:r>
            <a:r>
              <a:rPr lang="en-GB" sz="2800" dirty="0" smtClean="0">
                <a:solidFill>
                  <a:schemeClr val="tx1"/>
                </a:solidFill>
              </a:rPr>
              <a:t>: </a:t>
            </a:r>
            <a:r>
              <a:rPr lang="en-GB" sz="2800" i="1" dirty="0" smtClean="0">
                <a:solidFill>
                  <a:schemeClr val="tx1"/>
                </a:solidFill>
              </a:rPr>
              <a:t>Staphylococcus aureus</a:t>
            </a:r>
            <a:r>
              <a:rPr lang="en-GB" sz="2800" dirty="0" smtClean="0">
                <a:solidFill>
                  <a:schemeClr val="tx1"/>
                </a:solidFill>
              </a:rPr>
              <a:t>,    </a:t>
            </a:r>
          </a:p>
          <a:p>
            <a:pPr lvl="0" algn="l" rtl="0">
              <a:lnSpc>
                <a:spcPct val="150000"/>
              </a:lnSpc>
            </a:pPr>
            <a:r>
              <a:rPr lang="en-GB" sz="2800" i="1" dirty="0">
                <a:solidFill>
                  <a:schemeClr val="tx1"/>
                </a:solidFill>
              </a:rPr>
              <a:t> </a:t>
            </a:r>
            <a:r>
              <a:rPr lang="en-GB" sz="2800" i="1" dirty="0" smtClean="0">
                <a:solidFill>
                  <a:schemeClr val="tx1"/>
                </a:solidFill>
              </a:rPr>
              <a:t>     Staphylococcus </a:t>
            </a:r>
            <a:r>
              <a:rPr lang="en-GB" sz="2800" i="1" dirty="0" err="1" smtClean="0">
                <a:solidFill>
                  <a:schemeClr val="tx1"/>
                </a:solidFill>
              </a:rPr>
              <a:t>epidermidis</a:t>
            </a:r>
            <a:r>
              <a:rPr lang="en-GB" sz="2800" i="1" dirty="0">
                <a:solidFill>
                  <a:schemeClr val="tx1"/>
                </a:solidFill>
              </a:rPr>
              <a:t> </a:t>
            </a:r>
            <a:r>
              <a:rPr lang="en-GB" sz="2800" dirty="0" smtClean="0">
                <a:solidFill>
                  <a:schemeClr val="tx1"/>
                </a:solidFill>
              </a:rPr>
              <a:t>(Intravenous catheter).</a:t>
            </a:r>
          </a:p>
          <a:p>
            <a:pPr lvl="0" algn="l" rtl="0">
              <a:lnSpc>
                <a:spcPct val="150000"/>
              </a:lnSpc>
            </a:pPr>
            <a:r>
              <a:rPr lang="en-GB" sz="2800" b="1" dirty="0" smtClean="0">
                <a:solidFill>
                  <a:schemeClr val="tx1"/>
                </a:solidFill>
              </a:rPr>
              <a:t>2-</a:t>
            </a:r>
            <a:r>
              <a:rPr lang="en-US" sz="2800" b="1" dirty="0" smtClean="0">
                <a:solidFill>
                  <a:schemeClr val="tx1"/>
                </a:solidFill>
              </a:rPr>
              <a:t>Nosocomial Bacteremia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3-</a:t>
            </a:r>
            <a:r>
              <a:rPr lang="en-US" sz="2800" b="1" dirty="0">
                <a:solidFill>
                  <a:schemeClr val="tx1"/>
                </a:solidFill>
              </a:rPr>
              <a:t>Skin and soft tissue infections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Open </a:t>
            </a:r>
            <a:r>
              <a:rPr lang="en-US" sz="2800" dirty="0">
                <a:solidFill>
                  <a:schemeClr val="tx1"/>
                </a:solidFill>
              </a:rPr>
              <a:t>sores (ulcers, </a:t>
            </a:r>
            <a:r>
              <a:rPr lang="en-US" sz="2800" dirty="0" smtClean="0">
                <a:solidFill>
                  <a:schemeClr val="tx1"/>
                </a:solidFill>
              </a:rPr>
              <a:t>burns </a:t>
            </a:r>
            <a:r>
              <a:rPr lang="en-US" sz="2800" dirty="0">
                <a:solidFill>
                  <a:schemeClr val="tx1"/>
                </a:solidFill>
              </a:rPr>
              <a:t>and bedsores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</a:p>
          <a:p>
            <a:pPr lvl="0" algn="l" rtl="0">
              <a:lnSpc>
                <a:spcPct val="150000"/>
              </a:lnSpc>
            </a:pPr>
            <a:endParaRPr lang="en-US" sz="800" b="1" dirty="0" smtClean="0">
              <a:solidFill>
                <a:schemeClr val="tx1"/>
              </a:solidFill>
            </a:endParaRPr>
          </a:p>
          <a:p>
            <a:pPr lvl="0"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4-Gastroenteritis</a:t>
            </a:r>
            <a:r>
              <a:rPr lang="en-US" sz="2800" dirty="0" smtClean="0">
                <a:solidFill>
                  <a:schemeClr val="tx1"/>
                </a:solidFill>
              </a:rPr>
              <a:t> :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>
                <a:solidFill>
                  <a:schemeClr val="tx1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</a:rPr>
              <a:t>he </a:t>
            </a:r>
            <a:r>
              <a:rPr lang="en-US" sz="2800" dirty="0">
                <a:solidFill>
                  <a:schemeClr val="tx1"/>
                </a:solidFill>
              </a:rPr>
              <a:t>most common nosocomial </a:t>
            </a:r>
            <a:r>
              <a:rPr lang="en-US" sz="2800" dirty="0" smtClean="0">
                <a:solidFill>
                  <a:schemeClr val="tx1"/>
                </a:solidFill>
              </a:rPr>
              <a:t>infection </a:t>
            </a:r>
            <a:r>
              <a:rPr lang="en-US" sz="2800" dirty="0">
                <a:solidFill>
                  <a:schemeClr val="tx1"/>
                </a:solidFill>
              </a:rPr>
              <a:t>in the children,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where </a:t>
            </a:r>
            <a:r>
              <a:rPr lang="en-US" sz="2800" b="1" dirty="0">
                <a:solidFill>
                  <a:schemeClr val="tx1"/>
                </a:solidFill>
              </a:rPr>
              <a:t>rotavirus</a:t>
            </a:r>
            <a:r>
              <a:rPr lang="en-US" sz="2800" dirty="0">
                <a:solidFill>
                  <a:schemeClr val="tx1"/>
                </a:solidFill>
              </a:rPr>
              <a:t> is a chief </a:t>
            </a:r>
            <a:r>
              <a:rPr lang="en-US" sz="2800" dirty="0" smtClean="0">
                <a:solidFill>
                  <a:schemeClr val="tx1"/>
                </a:solidFill>
              </a:rPr>
              <a:t>pathogen.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11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/>
            <a:r>
              <a:rPr lang="en-US" sz="2800" b="1" dirty="0" smtClean="0">
                <a:solidFill>
                  <a:schemeClr val="tx1"/>
                </a:solidFill>
              </a:rPr>
              <a:t>5-Nosocomial Bloodborne diseases: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A-Hepatitis B virus: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-Transmission rate was 25%, reduced due to 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application of vaccination, </a:t>
            </a:r>
            <a:r>
              <a:rPr lang="en-US" sz="2800" dirty="0" smtClean="0">
                <a:solidFill>
                  <a:srgbClr val="0070C0"/>
                </a:solidFill>
              </a:rPr>
              <a:t>the practice of not </a:t>
            </a:r>
          </a:p>
          <a:p>
            <a:pPr algn="l" rtl="0"/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         recapping needle</a:t>
            </a:r>
            <a:r>
              <a:rPr lang="en-US" sz="2800" dirty="0" smtClean="0">
                <a:solidFill>
                  <a:schemeClr val="tx1"/>
                </a:solidFill>
              </a:rPr>
              <a:t>, and Hepatitis B surface antigen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screening test.</a:t>
            </a:r>
          </a:p>
          <a:p>
            <a:pPr algn="l" rtl="0"/>
            <a:endParaRPr lang="en-US" sz="28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 B-Hepatitis C: </a:t>
            </a:r>
            <a:r>
              <a:rPr lang="en-US" sz="2800" dirty="0" smtClean="0">
                <a:solidFill>
                  <a:schemeClr val="tx1"/>
                </a:solidFill>
              </a:rPr>
              <a:t>Rate is 3%.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Anti-viral drugs at first 8 </a:t>
            </a:r>
            <a:r>
              <a:rPr lang="en-US" sz="2800" dirty="0" err="1" smtClean="0">
                <a:solidFill>
                  <a:schemeClr val="tx1"/>
                </a:solidFill>
              </a:rPr>
              <a:t>hrs</a:t>
            </a:r>
            <a:r>
              <a:rPr lang="en-US" sz="2800" dirty="0" smtClean="0">
                <a:solidFill>
                  <a:schemeClr val="tx1"/>
                </a:solidFill>
              </a:rPr>
              <a:t> reduce the infection by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60%.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  <a:p>
            <a:pPr algn="l" rtl="0"/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 C-HIV: </a:t>
            </a:r>
            <a:r>
              <a:rPr lang="en-US" sz="2800" dirty="0" smtClean="0">
                <a:solidFill>
                  <a:schemeClr val="tx1"/>
                </a:solidFill>
              </a:rPr>
              <a:t>Rate is 0.3% 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496944" cy="504056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3000" b="1" dirty="0" smtClean="0"/>
              <a:t>Infection Control :</a:t>
            </a:r>
            <a:endParaRPr lang="ar-AE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764704"/>
            <a:ext cx="8496944" cy="576064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-Biological </a:t>
            </a:r>
            <a:r>
              <a:rPr lang="en-US" sz="3000" dirty="0">
                <a:solidFill>
                  <a:schemeClr val="tx1"/>
                </a:solidFill>
              </a:rPr>
              <a:t>safety precautions.</a:t>
            </a:r>
          </a:p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-Hand </a:t>
            </a:r>
            <a:r>
              <a:rPr lang="en-US" sz="3000" dirty="0">
                <a:solidFill>
                  <a:schemeClr val="tx1"/>
                </a:solidFill>
              </a:rPr>
              <a:t>hygiene.</a:t>
            </a:r>
          </a:p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-Clean </a:t>
            </a:r>
            <a:r>
              <a:rPr lang="en-US" sz="3000" dirty="0">
                <a:solidFill>
                  <a:schemeClr val="tx1"/>
                </a:solidFill>
              </a:rPr>
              <a:t>&amp; contaminated area.</a:t>
            </a:r>
          </a:p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-Management </a:t>
            </a:r>
            <a:r>
              <a:rPr lang="en-US" sz="3000" dirty="0">
                <a:solidFill>
                  <a:schemeClr val="tx1"/>
                </a:solidFill>
              </a:rPr>
              <a:t>of blood &amp; body fluid spillage.</a:t>
            </a:r>
          </a:p>
          <a:p>
            <a:pPr algn="l" rtl="0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</a:rPr>
              <a:t>-</a:t>
            </a:r>
            <a:r>
              <a:rPr lang="en-US" sz="3000" dirty="0" smtClean="0">
                <a:solidFill>
                  <a:schemeClr val="tx1"/>
                </a:solidFill>
              </a:rPr>
              <a:t>Immunization </a:t>
            </a:r>
            <a:r>
              <a:rPr lang="en-US" sz="3000" dirty="0">
                <a:solidFill>
                  <a:schemeClr val="tx1"/>
                </a:solidFill>
              </a:rPr>
              <a:t>of health care workers.</a:t>
            </a:r>
          </a:p>
          <a:p>
            <a:pPr algn="l" rtl="0">
              <a:lnSpc>
                <a:spcPct val="150000"/>
              </a:lnSpc>
            </a:pPr>
            <a:r>
              <a:rPr lang="en-US" sz="3000" dirty="0" smtClean="0">
                <a:solidFill>
                  <a:schemeClr val="tx1"/>
                </a:solidFill>
              </a:rPr>
              <a:t>-Post </a:t>
            </a:r>
            <a:r>
              <a:rPr lang="en-US" sz="3000" dirty="0">
                <a:solidFill>
                  <a:schemeClr val="tx1"/>
                </a:solidFill>
              </a:rPr>
              <a:t>exposure management for health care </a:t>
            </a:r>
            <a:endParaRPr lang="en-US" sz="30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  workers</a:t>
            </a:r>
            <a:r>
              <a:rPr lang="en-US" sz="3000" dirty="0">
                <a:solidFill>
                  <a:schemeClr val="tx1"/>
                </a:solidFill>
              </a:rPr>
              <a:t>. </a:t>
            </a: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86811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2800" b="1" dirty="0"/>
              <a:t>Biological safety </a:t>
            </a:r>
            <a:r>
              <a:rPr lang="en-US" sz="2800" b="1" dirty="0" smtClean="0"/>
              <a:t>precautions:</a:t>
            </a:r>
            <a:endParaRPr lang="ar-A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764704"/>
            <a:ext cx="8568952" cy="57606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>
              <a:lnSpc>
                <a:spcPct val="16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1-All clinical specimens should be considered as </a:t>
            </a:r>
          </a:p>
          <a:p>
            <a:pPr algn="l" rtl="0">
              <a:lnSpc>
                <a:spcPct val="16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potentially hazardous.</a:t>
            </a:r>
          </a:p>
          <a:p>
            <a:pPr algn="l" rtl="0">
              <a:lnSpc>
                <a:spcPct val="16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2-</a:t>
            </a:r>
            <a:r>
              <a:rPr lang="en-US" sz="2800" dirty="0">
                <a:solidFill>
                  <a:schemeClr val="tx1"/>
                </a:solidFill>
              </a:rPr>
              <a:t>Wear L</a:t>
            </a:r>
            <a:r>
              <a:rPr lang="en-US" sz="2800" dirty="0" smtClean="0">
                <a:solidFill>
                  <a:schemeClr val="tx1"/>
                </a:solidFill>
              </a:rPr>
              <a:t>ab </a:t>
            </a:r>
            <a:r>
              <a:rPr lang="en-US" sz="2800" dirty="0">
                <a:solidFill>
                  <a:schemeClr val="tx1"/>
                </a:solidFill>
              </a:rPr>
              <a:t>coat, gloves, </a:t>
            </a:r>
            <a:r>
              <a:rPr lang="en-US" sz="2800" dirty="0" smtClean="0">
                <a:solidFill>
                  <a:schemeClr val="tx1"/>
                </a:solidFill>
              </a:rPr>
              <a:t>shoes (Protective purpose).</a:t>
            </a:r>
            <a:endParaRPr lang="en-US" sz="2800" dirty="0">
              <a:solidFill>
                <a:schemeClr val="tx1"/>
              </a:solidFill>
            </a:endParaRPr>
          </a:p>
          <a:p>
            <a:pPr marL="274320" lvl="1" indent="-274320" algn="l" rtl="0">
              <a:lnSpc>
                <a:spcPct val="160000"/>
              </a:lnSpc>
              <a:buClr>
                <a:schemeClr val="accent3"/>
              </a:buClr>
              <a:buSzPct val="95000"/>
            </a:pPr>
            <a:r>
              <a:rPr lang="en-US" dirty="0" smtClean="0">
                <a:solidFill>
                  <a:schemeClr val="tx1"/>
                </a:solidFill>
              </a:rPr>
              <a:t>3- </a:t>
            </a:r>
            <a:r>
              <a:rPr lang="en-US" dirty="0">
                <a:solidFill>
                  <a:schemeClr val="tx1"/>
                </a:solidFill>
              </a:rPr>
              <a:t>Remove gloves when using the telephone </a:t>
            </a:r>
            <a:r>
              <a:rPr lang="en-US" dirty="0" smtClean="0">
                <a:solidFill>
                  <a:schemeClr val="tx1"/>
                </a:solidFill>
              </a:rPr>
              <a:t>or   </a:t>
            </a:r>
          </a:p>
          <a:p>
            <a:pPr marL="274320" lvl="1" indent="-274320" algn="l" rtl="0">
              <a:lnSpc>
                <a:spcPct val="160000"/>
              </a:lnSpc>
              <a:buClr>
                <a:schemeClr val="accent3"/>
              </a:buClr>
              <a:buSzPct val="95000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photocopier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6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4- Skin cuts </a:t>
            </a:r>
            <a:r>
              <a:rPr lang="en-US" sz="2800" dirty="0">
                <a:solidFill>
                  <a:schemeClr val="tx1"/>
                </a:solidFill>
              </a:rPr>
              <a:t>on the hands, must be covered with a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6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waterproof </a:t>
            </a:r>
            <a:r>
              <a:rPr lang="en-US" sz="2800" dirty="0">
                <a:solidFill>
                  <a:schemeClr val="tx1"/>
                </a:solidFill>
              </a:rPr>
              <a:t>dressing prior to </a:t>
            </a:r>
            <a:r>
              <a:rPr lang="en-US" sz="2800" dirty="0" smtClean="0">
                <a:solidFill>
                  <a:schemeClr val="tx1"/>
                </a:solidFill>
              </a:rPr>
              <a:t>start working. </a:t>
            </a:r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86907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568952" cy="626469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5-</a:t>
            </a:r>
            <a:r>
              <a:rPr lang="en-US" sz="2800" dirty="0">
                <a:solidFill>
                  <a:schemeClr val="tx1"/>
                </a:solidFill>
              </a:rPr>
              <a:t>Never perform any action which may bring your hands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into </a:t>
            </a:r>
            <a:r>
              <a:rPr lang="en-US" sz="2800" dirty="0">
                <a:solidFill>
                  <a:schemeClr val="tx1"/>
                </a:solidFill>
              </a:rPr>
              <a:t>contact with your face, eyes or mouth, such as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eating</a:t>
            </a:r>
            <a:r>
              <a:rPr lang="en-US" sz="2800" dirty="0">
                <a:solidFill>
                  <a:schemeClr val="tx1"/>
                </a:solidFill>
              </a:rPr>
              <a:t>, smoking or adjusting contact lenses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6-</a:t>
            </a:r>
            <a:r>
              <a:rPr lang="en-US" sz="2800" dirty="0">
                <a:solidFill>
                  <a:schemeClr val="tx1"/>
                </a:solidFill>
              </a:rPr>
              <a:t>Remove laboratory coat and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gloves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r>
              <a:rPr lang="en-US" sz="2800" b="1" dirty="0">
                <a:solidFill>
                  <a:srgbClr val="0070C0"/>
                </a:solidFill>
              </a:rPr>
              <a:t>wash hands 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  </a:t>
            </a:r>
            <a:r>
              <a:rPr lang="en-US" sz="2800" dirty="0" smtClean="0">
                <a:solidFill>
                  <a:schemeClr val="tx1"/>
                </a:solidFill>
              </a:rPr>
              <a:t>before leaving your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working area.</a:t>
            </a:r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ar-AE" dirty="0"/>
          </a:p>
        </p:txBody>
      </p:sp>
      <p:pic>
        <p:nvPicPr>
          <p:cNvPr id="4" name="عنصر نائب للمحتوى 3" descr="in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564904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71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72008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568952" cy="6336704"/>
          </a:xfrm>
          <a:solidFill>
            <a:schemeClr val="bg1">
              <a:lumMod val="95000"/>
            </a:schemeClr>
          </a:solidFill>
        </p:spPr>
        <p:txBody>
          <a:bodyPr>
            <a:normAutofit fontScale="92500"/>
          </a:bodyPr>
          <a:lstStyle/>
          <a:p>
            <a:pPr algn="l" rtl="0"/>
            <a:r>
              <a:rPr lang="en-US" b="1" dirty="0">
                <a:solidFill>
                  <a:schemeClr val="tx1"/>
                </a:solidFill>
              </a:rPr>
              <a:t>Nosocomial infections (</a:t>
            </a:r>
            <a:r>
              <a:rPr lang="en-US" b="1" dirty="0">
                <a:solidFill>
                  <a:srgbClr val="0070C0"/>
                </a:solidFill>
              </a:rPr>
              <a:t>hospital –acquired infection</a:t>
            </a:r>
            <a:r>
              <a:rPr lang="en-US" b="1" dirty="0">
                <a:solidFill>
                  <a:schemeClr val="tx1"/>
                </a:solidFill>
              </a:rPr>
              <a:t>):</a:t>
            </a:r>
          </a:p>
          <a:p>
            <a:pPr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An infection acquired in [a] hospital by a patient who was admitted for a reason other than that infection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l" rtl="0">
              <a:lnSpc>
                <a:spcPct val="150000"/>
              </a:lnSpc>
            </a:pPr>
            <a:endParaRPr lang="en-US" b="1" u="sng" dirty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b="1" u="sng" dirty="0">
                <a:solidFill>
                  <a:schemeClr val="tx1"/>
                </a:solidFill>
              </a:rPr>
              <a:t>OR: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b="1" u="sng" dirty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An infection occurring in a patient in a hospital or other health care facility in whom the infection was not present or incubating at the time of admission. </a:t>
            </a:r>
          </a:p>
        </p:txBody>
      </p:sp>
    </p:spTree>
    <p:extLst>
      <p:ext uri="{BB962C8B-B14F-4D97-AF65-F5344CB8AC3E}">
        <p14:creationId xmlns:p14="http://schemas.microsoft.com/office/powerpoint/2010/main" val="175191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>Hand hygiene:</a:t>
            </a:r>
            <a:r>
              <a:rPr lang="en-US" sz="3000" b="1" dirty="0"/>
              <a:t/>
            </a:r>
            <a:br>
              <a:rPr lang="en-US" sz="3000" b="1" dirty="0"/>
            </a:br>
            <a:endParaRPr lang="ar-AE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568952" cy="57606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2800" b="1" dirty="0">
                <a:solidFill>
                  <a:srgbClr val="0070C0"/>
                </a:solidFill>
              </a:rPr>
              <a:t>When Do We Need to Wash Our Hands</a:t>
            </a:r>
            <a:r>
              <a:rPr lang="en-US" sz="2800" b="1" dirty="0" smtClean="0">
                <a:solidFill>
                  <a:srgbClr val="0070C0"/>
                </a:solidFill>
              </a:rPr>
              <a:t>?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eating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starting work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and after any patient contact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-After </a:t>
            </a:r>
            <a:r>
              <a:rPr lang="en-US" sz="2700" dirty="0">
                <a:solidFill>
                  <a:schemeClr val="tx1"/>
                </a:solidFill>
              </a:rPr>
              <a:t>contact with potentially contaminated materials like </a:t>
            </a:r>
            <a:endParaRPr lang="en-US" sz="27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700" dirty="0">
                <a:solidFill>
                  <a:schemeClr val="tx1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 blood</a:t>
            </a:r>
            <a:r>
              <a:rPr lang="en-US" sz="2700" dirty="0">
                <a:solidFill>
                  <a:schemeClr val="tx1"/>
                </a:solidFill>
              </a:rPr>
              <a:t>, urine, </a:t>
            </a:r>
            <a:r>
              <a:rPr lang="en-US" sz="2700" dirty="0" smtClean="0">
                <a:solidFill>
                  <a:schemeClr val="tx1"/>
                </a:solidFill>
              </a:rPr>
              <a:t>CSF.</a:t>
            </a:r>
          </a:p>
          <a:p>
            <a:pPr algn="l" rtl="0"/>
            <a:endParaRPr lang="en-US" sz="2700" dirty="0">
              <a:solidFill>
                <a:schemeClr val="tx1"/>
              </a:solidFill>
            </a:endParaRP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wearing </a:t>
            </a:r>
            <a:r>
              <a:rPr lang="en-US" sz="2700" dirty="0" smtClean="0">
                <a:solidFill>
                  <a:schemeClr val="tx1"/>
                </a:solidFill>
              </a:rPr>
              <a:t>gloves.</a:t>
            </a:r>
            <a:endParaRPr lang="en-US" sz="2700" dirty="0">
              <a:solidFill>
                <a:schemeClr val="tx1"/>
              </a:solidFill>
            </a:endParaRP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-After </a:t>
            </a:r>
            <a:r>
              <a:rPr lang="en-US" sz="2700" dirty="0">
                <a:solidFill>
                  <a:schemeClr val="tx1"/>
                </a:solidFill>
              </a:rPr>
              <a:t>removing </a:t>
            </a:r>
            <a:r>
              <a:rPr lang="en-US" sz="2700" dirty="0" smtClean="0">
                <a:solidFill>
                  <a:schemeClr val="tx1"/>
                </a:solidFill>
              </a:rPr>
              <a:t>gloves.</a:t>
            </a:r>
            <a:endParaRPr lang="en-US" sz="2700" dirty="0">
              <a:solidFill>
                <a:schemeClr val="tx1"/>
              </a:solidFill>
            </a:endParaRP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and after performing any medical procedure</a:t>
            </a:r>
          </a:p>
          <a:p>
            <a:pPr algn="l" rtl="0"/>
            <a:r>
              <a:rPr lang="en-US" sz="2700" dirty="0" smtClean="0">
                <a:solidFill>
                  <a:schemeClr val="tx1"/>
                </a:solidFill>
              </a:rPr>
              <a:t>-Before </a:t>
            </a:r>
            <a:r>
              <a:rPr lang="en-US" sz="2700" dirty="0">
                <a:solidFill>
                  <a:schemeClr val="tx1"/>
                </a:solidFill>
              </a:rPr>
              <a:t>leaving </a:t>
            </a:r>
            <a:r>
              <a:rPr lang="en-US" sz="2700" dirty="0" smtClean="0">
                <a:solidFill>
                  <a:schemeClr val="tx1"/>
                </a:solidFill>
              </a:rPr>
              <a:t>work.</a:t>
            </a:r>
            <a:endParaRPr lang="en-US" sz="2700" dirty="0">
              <a:solidFill>
                <a:schemeClr val="tx1"/>
              </a:solidFill>
            </a:endParaRPr>
          </a:p>
          <a:p>
            <a:pPr algn="l" rtl="0"/>
            <a:endParaRPr lang="ar-A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2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712968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/>
            </a:r>
            <a:br>
              <a:rPr lang="en-US" sz="2800" b="1" dirty="0" smtClean="0">
                <a:solidFill>
                  <a:srgbClr val="0070C0"/>
                </a:solidFill>
              </a:rPr>
            </a:br>
            <a:r>
              <a:rPr lang="en-US" sz="2800" b="1" dirty="0" smtClean="0">
                <a:solidFill>
                  <a:srgbClr val="0070C0"/>
                </a:solidFill>
              </a:rPr>
              <a:t>When </a:t>
            </a:r>
            <a:r>
              <a:rPr lang="en-US" sz="2800" b="1" dirty="0">
                <a:solidFill>
                  <a:srgbClr val="0070C0"/>
                </a:solidFill>
              </a:rPr>
              <a:t>Do We Need to Wash Our Hands?</a:t>
            </a:r>
            <a:br>
              <a:rPr lang="en-US" sz="2800" b="1" dirty="0">
                <a:solidFill>
                  <a:srgbClr val="0070C0"/>
                </a:solidFill>
              </a:rPr>
            </a:br>
            <a:endParaRPr lang="ar-A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712968" cy="583264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pic>
        <p:nvPicPr>
          <p:cNvPr id="4" name="عنصر نائب للمحتوى 3" descr="h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08720"/>
            <a:ext cx="8352928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5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2800" b="1" dirty="0"/>
              <a:t>Types of Hand </a:t>
            </a:r>
            <a:r>
              <a:rPr lang="en-US" sz="2800" b="1" dirty="0" smtClean="0"/>
              <a:t>Hygiene (Decontamination):</a:t>
            </a:r>
            <a:endParaRPr lang="ar-A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836712"/>
            <a:ext cx="8568952" cy="57606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2600" b="1" dirty="0" smtClean="0">
                <a:solidFill>
                  <a:schemeClr val="tx1"/>
                </a:solidFill>
              </a:rPr>
              <a:t>1-Routine </a:t>
            </a:r>
            <a:r>
              <a:rPr lang="en-US" sz="2600" b="1" dirty="0">
                <a:solidFill>
                  <a:schemeClr val="tx1"/>
                </a:solidFill>
              </a:rPr>
              <a:t>care (minimal</a:t>
            </a:r>
            <a:r>
              <a:rPr lang="en-US" sz="2600" b="1" dirty="0" smtClean="0">
                <a:solidFill>
                  <a:schemeClr val="tx1"/>
                </a:solidFill>
              </a:rPr>
              <a:t>):</a:t>
            </a:r>
            <a:endParaRPr lang="en-US" sz="2600" dirty="0">
              <a:solidFill>
                <a:schemeClr val="tx1"/>
              </a:solidFill>
            </a:endParaRPr>
          </a:p>
          <a:p>
            <a:pPr lvl="0" algn="l" rtl="0"/>
            <a:r>
              <a:rPr lang="en-US" sz="2600" dirty="0" smtClean="0">
                <a:solidFill>
                  <a:schemeClr val="tx1"/>
                </a:solidFill>
              </a:rPr>
              <a:t> -Hand </a:t>
            </a:r>
            <a:r>
              <a:rPr lang="en-US" sz="2600" dirty="0">
                <a:solidFill>
                  <a:schemeClr val="tx1"/>
                </a:solidFill>
              </a:rPr>
              <a:t>washing with non antiseptic </a:t>
            </a:r>
            <a:r>
              <a:rPr lang="en-US" sz="2600" dirty="0" smtClean="0">
                <a:solidFill>
                  <a:schemeClr val="tx1"/>
                </a:solidFill>
              </a:rPr>
              <a:t>soap.</a:t>
            </a:r>
            <a:endParaRPr lang="en-US" sz="2600" dirty="0">
              <a:solidFill>
                <a:schemeClr val="tx1"/>
              </a:solidFill>
            </a:endParaRPr>
          </a:p>
          <a:p>
            <a:pPr lvl="0" algn="l" rtl="0"/>
            <a:r>
              <a:rPr lang="en-US" sz="2600" dirty="0" smtClean="0">
                <a:solidFill>
                  <a:schemeClr val="tx1"/>
                </a:solidFill>
              </a:rPr>
              <a:t> -Or </a:t>
            </a:r>
            <a:r>
              <a:rPr lang="en-US" sz="2600" dirty="0">
                <a:solidFill>
                  <a:schemeClr val="tx1"/>
                </a:solidFill>
              </a:rPr>
              <a:t>quick hygienic hand disinfection by rubbing with alcoholic </a:t>
            </a:r>
            <a:r>
              <a:rPr lang="en-US" sz="2600" dirty="0" smtClean="0">
                <a:solidFill>
                  <a:schemeClr val="tx1"/>
                </a:solidFill>
              </a:rPr>
              <a:t>  </a:t>
            </a:r>
          </a:p>
          <a:p>
            <a:pPr lvl="0" algn="l" rtl="0"/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  solution</a:t>
            </a:r>
            <a:r>
              <a:rPr lang="en-US" sz="2600" dirty="0">
                <a:solidFill>
                  <a:schemeClr val="tx1"/>
                </a:solidFill>
              </a:rPr>
              <a:t>.</a:t>
            </a:r>
          </a:p>
          <a:p>
            <a:pPr algn="l" rtl="0"/>
            <a:r>
              <a:rPr lang="en-US" sz="2600" b="1" dirty="0" smtClean="0">
                <a:solidFill>
                  <a:schemeClr val="tx1"/>
                </a:solidFill>
              </a:rPr>
              <a:t>2-Antiseptic </a:t>
            </a:r>
            <a:r>
              <a:rPr lang="en-US" sz="2600" b="1" dirty="0">
                <a:solidFill>
                  <a:schemeClr val="tx1"/>
                </a:solidFill>
              </a:rPr>
              <a:t>hand cleaning (moderate) – aseptic care of </a:t>
            </a:r>
            <a:endParaRPr lang="en-US" sz="2600" b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600" b="1" dirty="0">
                <a:solidFill>
                  <a:schemeClr val="tx1"/>
                </a:solidFill>
              </a:rPr>
              <a:t> </a:t>
            </a:r>
            <a:r>
              <a:rPr lang="en-US" sz="2600" b="1" dirty="0" smtClean="0">
                <a:solidFill>
                  <a:schemeClr val="tx1"/>
                </a:solidFill>
              </a:rPr>
              <a:t>   infected patients:</a:t>
            </a:r>
            <a:endParaRPr lang="en-US" sz="2600" dirty="0">
              <a:solidFill>
                <a:schemeClr val="tx1"/>
              </a:solidFill>
            </a:endParaRPr>
          </a:p>
          <a:p>
            <a:pPr lvl="0" algn="l" rtl="0"/>
            <a:r>
              <a:rPr lang="en-US" sz="2600" dirty="0" smtClean="0">
                <a:solidFill>
                  <a:schemeClr val="tx1"/>
                </a:solidFill>
              </a:rPr>
              <a:t> -Hygienic </a:t>
            </a:r>
            <a:r>
              <a:rPr lang="en-US" sz="2600" dirty="0">
                <a:solidFill>
                  <a:schemeClr val="tx1"/>
                </a:solidFill>
              </a:rPr>
              <a:t>hand washing with antiseptic soap.</a:t>
            </a:r>
          </a:p>
          <a:p>
            <a:pPr lvl="0" algn="l" rtl="0"/>
            <a:r>
              <a:rPr lang="en-US" sz="2600" dirty="0" smtClean="0">
                <a:solidFill>
                  <a:schemeClr val="tx1"/>
                </a:solidFill>
              </a:rPr>
              <a:t> -Quick </a:t>
            </a:r>
            <a:r>
              <a:rPr lang="en-US" sz="2600" dirty="0">
                <a:solidFill>
                  <a:schemeClr val="tx1"/>
                </a:solidFill>
              </a:rPr>
              <a:t>hand disinfection by rubbing with alcoholic solution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pPr lvl="0" algn="l" rtl="0"/>
            <a:endParaRPr lang="en-US" sz="2600" b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600" b="1" dirty="0" smtClean="0">
                <a:solidFill>
                  <a:schemeClr val="tx1"/>
                </a:solidFill>
              </a:rPr>
              <a:t>3-Surgical </a:t>
            </a:r>
            <a:r>
              <a:rPr lang="en-US" sz="2600" b="1" dirty="0">
                <a:solidFill>
                  <a:schemeClr val="tx1"/>
                </a:solidFill>
              </a:rPr>
              <a:t>scrub (surgical care</a:t>
            </a:r>
            <a:r>
              <a:rPr lang="en-US" sz="2600" b="1" dirty="0" smtClean="0">
                <a:solidFill>
                  <a:schemeClr val="tx1"/>
                </a:solidFill>
              </a:rPr>
              <a:t>):</a:t>
            </a:r>
            <a:endParaRPr lang="en-US" sz="2600" dirty="0">
              <a:solidFill>
                <a:schemeClr val="tx1"/>
              </a:solidFill>
            </a:endParaRPr>
          </a:p>
          <a:p>
            <a:pPr lvl="0" algn="l" rtl="0"/>
            <a:r>
              <a:rPr lang="en-US" sz="2600" dirty="0">
                <a:solidFill>
                  <a:schemeClr val="tx1"/>
                </a:solidFill>
              </a:rPr>
              <a:t>Surgical hand and forearm washing with antiseptic soap and sufficient time and duration of contact (3 – 5 minutes).</a:t>
            </a:r>
          </a:p>
          <a:p>
            <a:pPr algn="l" rtl="0"/>
            <a:endParaRPr lang="ar-AE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4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496944" cy="57606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2800" b="1" dirty="0"/>
              <a:t>Clean &amp; contaminated </a:t>
            </a:r>
            <a:r>
              <a:rPr lang="en-US" sz="2800" b="1" dirty="0" smtClean="0"/>
              <a:t>area: </a:t>
            </a:r>
            <a:endParaRPr lang="ar-A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424936" cy="576064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Control of spreading of infection could be achieved by classifying hospital environment into one of four zones:</a:t>
            </a:r>
          </a:p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Zone </a:t>
            </a:r>
            <a:r>
              <a:rPr lang="en-US" sz="2800" b="1" dirty="0">
                <a:solidFill>
                  <a:srgbClr val="0070C0"/>
                </a:solidFill>
              </a:rPr>
              <a:t>A:</a:t>
            </a:r>
            <a:r>
              <a:rPr lang="en-US" sz="2800" dirty="0">
                <a:solidFill>
                  <a:schemeClr val="tx1"/>
                </a:solidFill>
              </a:rPr>
              <a:t> no patient contact. Normal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cleaning 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(</a:t>
            </a:r>
            <a:r>
              <a:rPr lang="en-US" sz="2800" dirty="0">
                <a:solidFill>
                  <a:schemeClr val="tx1"/>
                </a:solidFill>
              </a:rPr>
              <a:t>e.g. administration, </a:t>
            </a:r>
            <a:r>
              <a:rPr lang="en-US" sz="2800" dirty="0" smtClean="0">
                <a:solidFill>
                  <a:schemeClr val="tx1"/>
                </a:solidFill>
              </a:rPr>
              <a:t>library).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Zone </a:t>
            </a:r>
            <a:r>
              <a:rPr lang="en-US" sz="2800" b="1" dirty="0">
                <a:solidFill>
                  <a:srgbClr val="0070C0"/>
                </a:solidFill>
              </a:rPr>
              <a:t>B: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Care </a:t>
            </a:r>
            <a:r>
              <a:rPr lang="en-US" sz="2800" dirty="0">
                <a:solidFill>
                  <a:schemeClr val="tx1"/>
                </a:solidFill>
              </a:rPr>
              <a:t>of patients, who are not infected and not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highly susceptible. Wet disinfection </a:t>
            </a:r>
            <a:r>
              <a:rPr lang="en-US" sz="2800" dirty="0">
                <a:solidFill>
                  <a:schemeClr val="tx1"/>
                </a:solidFill>
              </a:rPr>
              <a:t>with detergent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/>
            <a:endParaRPr lang="en-US" sz="2800" dirty="0" smtClean="0"/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Zone </a:t>
            </a:r>
            <a:r>
              <a:rPr lang="en-US" sz="2800" b="1" dirty="0">
                <a:solidFill>
                  <a:srgbClr val="0070C0"/>
                </a:solidFill>
              </a:rPr>
              <a:t>C:</a:t>
            </a:r>
            <a:r>
              <a:rPr lang="en-US" sz="2800" dirty="0">
                <a:solidFill>
                  <a:schemeClr val="tx1"/>
                </a:solidFill>
              </a:rPr>
              <a:t> infected patients (isolation wards). </a:t>
            </a: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          Clean </a:t>
            </a:r>
            <a:r>
              <a:rPr lang="en-US" sz="2800" dirty="0">
                <a:solidFill>
                  <a:schemeClr val="tx1"/>
                </a:solidFill>
              </a:rPr>
              <a:t>with a detergent/disinfectant solution,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with separate </a:t>
            </a:r>
            <a:r>
              <a:rPr lang="en-US" sz="2800" dirty="0">
                <a:solidFill>
                  <a:schemeClr val="tx1"/>
                </a:solidFill>
              </a:rPr>
              <a:t>cleaning equipment for each room.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5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 algn="l" rtl="0"/>
            <a:endParaRPr lang="en-US" sz="2800" dirty="0" smtClean="0"/>
          </a:p>
          <a:p>
            <a:pPr lvl="0" algn="l" rtl="0"/>
            <a:r>
              <a:rPr lang="en-US" sz="2800" b="1" dirty="0" smtClean="0">
                <a:solidFill>
                  <a:srgbClr val="0070C0"/>
                </a:solidFill>
              </a:rPr>
              <a:t>Zone </a:t>
            </a:r>
            <a:r>
              <a:rPr lang="en-US" sz="2800" b="1" dirty="0">
                <a:solidFill>
                  <a:srgbClr val="0070C0"/>
                </a:solidFill>
              </a:rPr>
              <a:t>D: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High–susceptible </a:t>
            </a:r>
            <a:r>
              <a:rPr lang="en-US" sz="2800" dirty="0">
                <a:solidFill>
                  <a:schemeClr val="tx1"/>
                </a:solidFill>
              </a:rPr>
              <a:t>patient (protective isolation) or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protected </a:t>
            </a:r>
            <a:r>
              <a:rPr lang="en-US" sz="2800" dirty="0">
                <a:solidFill>
                  <a:schemeClr val="tx1"/>
                </a:solidFill>
              </a:rPr>
              <a:t>areas such </a:t>
            </a:r>
            <a:r>
              <a:rPr lang="en-US" sz="2800" dirty="0" smtClean="0">
                <a:solidFill>
                  <a:schemeClr val="tx1"/>
                </a:solidFill>
              </a:rPr>
              <a:t>as:</a:t>
            </a:r>
          </a:p>
          <a:p>
            <a:pPr lvl="0" algn="l" rtl="0"/>
            <a:r>
              <a:rPr lang="en-US" sz="2800" dirty="0" smtClean="0">
                <a:solidFill>
                  <a:schemeClr val="tx1"/>
                </a:solidFill>
              </a:rPr>
              <a:t>             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Operating </a:t>
            </a:r>
            <a:r>
              <a:rPr lang="en-US" sz="2800" dirty="0">
                <a:solidFill>
                  <a:schemeClr val="tx1"/>
                </a:solidFill>
              </a:rPr>
              <a:t>room, delivery rooms, intensive care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units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premature </a:t>
            </a:r>
            <a:r>
              <a:rPr lang="en-US" sz="2800" dirty="0">
                <a:solidFill>
                  <a:schemeClr val="tx1"/>
                </a:solidFill>
              </a:rPr>
              <a:t>baby units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r>
              <a:rPr lang="en-US" sz="2800" dirty="0" err="1">
                <a:solidFill>
                  <a:schemeClr val="tx1"/>
                </a:solidFill>
              </a:rPr>
              <a:t>haemodialysis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unit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endParaRPr lang="en-US" sz="2800" dirty="0">
              <a:solidFill>
                <a:schemeClr val="tx1"/>
              </a:solidFill>
            </a:endParaRPr>
          </a:p>
          <a:p>
            <a:pPr lvl="0" algn="l" rtl="0"/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-Clean </a:t>
            </a:r>
            <a:r>
              <a:rPr lang="en-US" sz="2800" dirty="0">
                <a:solidFill>
                  <a:schemeClr val="tx1"/>
                </a:solidFill>
              </a:rPr>
              <a:t>using a detergent/disinfectant solution and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separate </a:t>
            </a:r>
            <a:r>
              <a:rPr lang="en-US" sz="2800" dirty="0">
                <a:solidFill>
                  <a:schemeClr val="tx1"/>
                </a:solidFill>
              </a:rPr>
              <a:t>cleaning equipment.</a:t>
            </a: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8785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792087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3000" b="1" dirty="0"/>
              <a:t>Blood and body fluid </a:t>
            </a:r>
            <a:r>
              <a:rPr lang="en-US" sz="3000" b="1" dirty="0" smtClean="0"/>
              <a:t>spillage, and contamination</a:t>
            </a:r>
            <a:br>
              <a:rPr lang="en-US" sz="3000" b="1" dirty="0" smtClean="0"/>
            </a:br>
            <a:r>
              <a:rPr lang="en-US" sz="3000" b="1" dirty="0" smtClean="0"/>
              <a:t>management</a:t>
            </a:r>
            <a:r>
              <a:rPr lang="ar-SA" sz="3000" b="1" dirty="0" smtClean="0"/>
              <a:t> </a:t>
            </a:r>
            <a:r>
              <a:rPr lang="en-US" sz="3000" b="1" dirty="0" smtClean="0"/>
              <a:t>:</a:t>
            </a:r>
            <a:endParaRPr lang="ar-AE" sz="3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568952" cy="5472608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b="1" dirty="0">
                <a:solidFill>
                  <a:schemeClr val="tx1"/>
                </a:solidFill>
                <a:cs typeface="+mj-cs"/>
              </a:rPr>
              <a:t>PURPOSE: </a:t>
            </a:r>
            <a:r>
              <a:rPr lang="en-US" sz="2800" dirty="0">
                <a:solidFill>
                  <a:schemeClr val="tx1"/>
                </a:solidFill>
                <a:cs typeface="+mj-cs"/>
              </a:rPr>
              <a:t>To protect healthcare workers, patients and visitors from unnecessary exposures </a:t>
            </a:r>
            <a:r>
              <a:rPr lang="en-US" sz="2800">
                <a:solidFill>
                  <a:schemeClr val="tx1"/>
                </a:solidFill>
                <a:cs typeface="+mj-cs"/>
              </a:rPr>
              <a:t>to </a:t>
            </a:r>
            <a:r>
              <a:rPr lang="en-US" sz="2800" smtClean="0">
                <a:solidFill>
                  <a:schemeClr val="tx1"/>
                </a:solidFill>
                <a:cs typeface="+mj-cs"/>
              </a:rPr>
              <a:t>blood-borne </a:t>
            </a:r>
            <a:r>
              <a:rPr lang="en-US" sz="2800" dirty="0">
                <a:solidFill>
                  <a:schemeClr val="tx1"/>
                </a:solidFill>
                <a:cs typeface="+mj-cs"/>
              </a:rPr>
              <a:t>pathogens and other potentially infectious body fluids</a:t>
            </a:r>
            <a:r>
              <a:rPr lang="en-US" sz="2800" dirty="0" smtClean="0">
                <a:solidFill>
                  <a:schemeClr val="tx1"/>
                </a:solidFill>
                <a:cs typeface="+mj-cs"/>
              </a:rPr>
              <a:t>.</a:t>
            </a:r>
          </a:p>
          <a:p>
            <a:pPr algn="l" rtl="0"/>
            <a:endParaRPr lang="en-US" sz="2800" dirty="0">
              <a:solidFill>
                <a:schemeClr val="tx1"/>
              </a:solidFill>
              <a:cs typeface="+mj-cs"/>
            </a:endParaRPr>
          </a:p>
          <a:p>
            <a:pPr algn="l" rtl="0"/>
            <a:r>
              <a:rPr lang="en-US" sz="3000" b="1" dirty="0" smtClean="0">
                <a:solidFill>
                  <a:srgbClr val="0070C0"/>
                </a:solidFill>
                <a:cs typeface="+mj-cs"/>
              </a:rPr>
              <a:t>Three types:</a:t>
            </a:r>
          </a:p>
          <a:p>
            <a:pPr lvl="0" algn="l" rtl="0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  <a:cs typeface="+mj-cs"/>
              </a:rPr>
              <a:t>1-Low grade disinfection: </a:t>
            </a:r>
          </a:p>
          <a:p>
            <a:pPr lvl="0"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cs typeface="+mj-cs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cs typeface="+mj-cs"/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Quaternary ammonium</a:t>
            </a:r>
            <a:r>
              <a:rPr lang="en-US" sz="2800" dirty="0" smtClean="0">
                <a:solidFill>
                  <a:schemeClr val="tx1"/>
                </a:solidFill>
              </a:rPr>
              <a:t>: Bactericidal effect.</a:t>
            </a:r>
          </a:p>
          <a:p>
            <a:pPr lvl="0"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used for low amount- blood spillage.</a:t>
            </a:r>
          </a:p>
          <a:p>
            <a:pPr lvl="0" algn="l" rtl="0"/>
            <a:endParaRPr lang="en-US" sz="2800" dirty="0">
              <a:solidFill>
                <a:schemeClr val="tx1"/>
              </a:solidFill>
            </a:endParaRPr>
          </a:p>
          <a:p>
            <a:pPr lvl="0" algn="l" rtl="0"/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ar-SA" sz="2800" dirty="0">
              <a:solidFill>
                <a:schemeClr val="tx1"/>
              </a:solidFill>
              <a:cs typeface="+mj-cs"/>
            </a:endParaRP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793415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45719" cy="72008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336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lvl="0" algn="l" rtl="0"/>
            <a:r>
              <a:rPr lang="en-US" sz="2800" b="1" dirty="0">
                <a:solidFill>
                  <a:srgbClr val="0070C0"/>
                </a:solidFill>
              </a:rPr>
              <a:t>2-Intermediate grade disinfection: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   </a:t>
            </a:r>
            <a:r>
              <a:rPr lang="en-US" sz="2800" dirty="0" smtClean="0">
                <a:solidFill>
                  <a:srgbClr val="0070C0"/>
                </a:solidFill>
              </a:rPr>
              <a:t>Phenol and 70-90% alcohol </a:t>
            </a:r>
            <a:r>
              <a:rPr lang="en-US" sz="2800" dirty="0" smtClean="0">
                <a:solidFill>
                  <a:schemeClr val="tx1"/>
                </a:solidFill>
              </a:rPr>
              <a:t>;Bactericidal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Virucidal effect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Used </a:t>
            </a:r>
            <a:r>
              <a:rPr lang="en-US" sz="2800" dirty="0">
                <a:solidFill>
                  <a:schemeClr val="tx1"/>
                </a:solidFill>
              </a:rPr>
              <a:t>for </a:t>
            </a:r>
            <a:r>
              <a:rPr lang="en-US" sz="2800" dirty="0" smtClean="0">
                <a:solidFill>
                  <a:schemeClr val="tx1"/>
                </a:solidFill>
              </a:rPr>
              <a:t>low amount -blood </a:t>
            </a:r>
            <a:r>
              <a:rPr lang="en-US" sz="2800" dirty="0">
                <a:solidFill>
                  <a:schemeClr val="tx1"/>
                </a:solidFill>
              </a:rPr>
              <a:t>spillage (less than 50ml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</a:p>
          <a:p>
            <a:pPr lvl="0" algn="l" rtl="0"/>
            <a:endParaRPr lang="en-US" sz="280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sz="2800" b="1" dirty="0" smtClean="0">
                <a:solidFill>
                  <a:srgbClr val="0070C0"/>
                </a:solidFill>
              </a:rPr>
              <a:t>3-High grade disinfection: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Formaldehyde</a:t>
            </a:r>
            <a:r>
              <a:rPr lang="en-US" sz="2800" dirty="0" smtClean="0">
                <a:solidFill>
                  <a:schemeClr val="tx1"/>
                </a:solidFill>
              </a:rPr>
              <a:t> ,</a:t>
            </a:r>
            <a:r>
              <a:rPr lang="en-US" sz="2800" dirty="0" err="1" smtClean="0">
                <a:solidFill>
                  <a:srgbClr val="0070C0"/>
                </a:solidFill>
              </a:rPr>
              <a:t>Glutaraldehyde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rgbClr val="0070C0"/>
                </a:solidFill>
              </a:rPr>
              <a:t>Sodium </a:t>
            </a:r>
            <a:r>
              <a:rPr lang="en-US" sz="2800" dirty="0" err="1" smtClean="0">
                <a:solidFill>
                  <a:srgbClr val="0070C0"/>
                </a:solidFill>
              </a:rPr>
              <a:t>hydrochlorite</a:t>
            </a:r>
            <a:endParaRPr lang="en-US" sz="2800" dirty="0" smtClean="0">
              <a:solidFill>
                <a:srgbClr val="0070C0"/>
              </a:solidFill>
            </a:endParaRPr>
          </a:p>
          <a:p>
            <a:pPr lvl="0" algn="l" rtl="0"/>
            <a:r>
              <a:rPr lang="en-US" sz="2800" dirty="0" smtClean="0">
                <a:solidFill>
                  <a:schemeClr val="tx1"/>
                </a:solidFill>
              </a:rPr>
              <a:t>    , and </a:t>
            </a:r>
            <a:r>
              <a:rPr lang="en-US" sz="2800" dirty="0" smtClean="0">
                <a:solidFill>
                  <a:srgbClr val="0070C0"/>
                </a:solidFill>
              </a:rPr>
              <a:t>hydrogen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peroxide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: </a:t>
            </a:r>
            <a:r>
              <a:rPr lang="en-US" sz="2800" dirty="0" err="1" smtClean="0">
                <a:solidFill>
                  <a:schemeClr val="tx1"/>
                </a:solidFill>
              </a:rPr>
              <a:t>Sporicidal</a:t>
            </a:r>
            <a:r>
              <a:rPr lang="en-US" sz="2800" dirty="0" smtClean="0">
                <a:solidFill>
                  <a:schemeClr val="tx1"/>
                </a:solidFill>
              </a:rPr>
              <a:t> ,</a:t>
            </a:r>
            <a:r>
              <a:rPr lang="en-US" sz="2800" dirty="0" err="1" smtClean="0">
                <a:solidFill>
                  <a:schemeClr val="tx1"/>
                </a:solidFill>
              </a:rPr>
              <a:t>Mycobactericidal</a:t>
            </a:r>
            <a:r>
              <a:rPr lang="en-US" sz="2800" dirty="0" smtClean="0">
                <a:solidFill>
                  <a:schemeClr val="tx1"/>
                </a:solidFill>
              </a:rPr>
              <a:t>, Fungicidal, and 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bactericidal effect. 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Used for: high blood spillage (more than 50ml), and </a:t>
            </a:r>
          </a:p>
          <a:p>
            <a:pPr lvl="0"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            fungal decontamination.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 rtl="0"/>
            <a:endParaRPr lang="en-US" dirty="0">
              <a:solidFill>
                <a:schemeClr val="tx1"/>
              </a:solidFill>
            </a:endParaRP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878209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76200" cy="7619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"/>
            <a:ext cx="8763000" cy="6477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679984"/>
              </p:ext>
            </p:extLst>
          </p:nvPr>
        </p:nvGraphicFramePr>
        <p:xfrm>
          <a:off x="457200" y="297343"/>
          <a:ext cx="8382000" cy="6160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6021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Classification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Examples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Reprocessing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5846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Critical items (high risk)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Items that penetrate soft tissues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Surgical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Instruments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IUD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Vascular catheters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implants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Involves cleaning followed by sterilization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20818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Semi-critical items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(intermediate risk)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Items that in close contact with mucous membranes or with non intact skin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Respiratory </a:t>
                      </a:r>
                      <a:r>
                        <a:rPr kumimoji="0" lang="en-US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equipments</a:t>
                      </a: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flexible endoscopes, laryngoscopes, endotracheal tubes, thermometers.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Cleaning followed by high level disinfection</a:t>
                      </a:r>
                    </a:p>
                  </a:txBody>
                  <a:tcPr/>
                </a:tc>
              </a:tr>
              <a:tr h="18845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Non critical item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(low risk)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Items that come in contact with normal and intact  and inanimate environment skin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Stethoscope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Walls, floors, ceiling,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Furniture, sinks.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Cleaning and /or  low level disinfection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02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568952" cy="648071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>NOSOCOMIAL </a:t>
            </a:r>
            <a:r>
              <a:rPr lang="en-US" sz="2800" b="1" dirty="0"/>
              <a:t>INFECTION </a:t>
            </a:r>
            <a:r>
              <a:rPr lang="en-US" sz="2800" b="1" dirty="0" smtClean="0"/>
              <a:t>SURVEILLANCE: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568952" cy="554461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The development of a </a:t>
            </a:r>
            <a:r>
              <a:rPr lang="en-US" sz="2800" dirty="0" smtClean="0">
                <a:solidFill>
                  <a:schemeClr val="tx1"/>
                </a:solidFill>
              </a:rPr>
              <a:t>surveillance </a:t>
            </a:r>
            <a:r>
              <a:rPr lang="en-US" sz="2800" dirty="0">
                <a:solidFill>
                  <a:schemeClr val="tx1"/>
                </a:solidFill>
              </a:rPr>
              <a:t>is an essential first step to </a:t>
            </a:r>
            <a:r>
              <a:rPr lang="en-US" sz="2800" dirty="0">
                <a:solidFill>
                  <a:srgbClr val="0070C0"/>
                </a:solidFill>
              </a:rPr>
              <a:t>identify local </a:t>
            </a:r>
            <a:r>
              <a:rPr lang="en-US" sz="2800" dirty="0" smtClean="0">
                <a:solidFill>
                  <a:srgbClr val="0070C0"/>
                </a:solidFill>
              </a:rPr>
              <a:t>problems 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r>
              <a:rPr lang="en-US" sz="2800" dirty="0">
                <a:solidFill>
                  <a:srgbClr val="0070C0"/>
                </a:solidFill>
              </a:rPr>
              <a:t>evaluate </a:t>
            </a:r>
            <a:r>
              <a:rPr lang="en-US" sz="2800" dirty="0" smtClean="0">
                <a:solidFill>
                  <a:srgbClr val="0070C0"/>
                </a:solidFill>
              </a:rPr>
              <a:t>the </a:t>
            </a:r>
            <a:r>
              <a:rPr lang="en-US" sz="2800" dirty="0">
                <a:solidFill>
                  <a:srgbClr val="0070C0"/>
                </a:solidFill>
              </a:rPr>
              <a:t>effectiveness of the infection control activity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/>
            <a:endParaRPr lang="en-US" sz="2800" b="1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b="1" u="sng" dirty="0" smtClean="0">
                <a:solidFill>
                  <a:schemeClr val="tx1"/>
                </a:solidFill>
              </a:rPr>
              <a:t>Objectives: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800" i="1" dirty="0">
                <a:solidFill>
                  <a:schemeClr val="tx1"/>
                </a:solidFill>
              </a:rPr>
              <a:t>The purpose of surveillance program is to detect, record, and report hospital acquired infection aiming to reduce </a:t>
            </a:r>
            <a:r>
              <a:rPr lang="en-US" sz="2800" i="1" dirty="0" smtClean="0">
                <a:solidFill>
                  <a:schemeClr val="tx1"/>
                </a:solidFill>
              </a:rPr>
              <a:t>them </a:t>
            </a:r>
            <a:r>
              <a:rPr lang="en-US" sz="2800" i="1" dirty="0">
                <a:solidFill>
                  <a:schemeClr val="tx1"/>
                </a:solidFill>
              </a:rPr>
              <a:t>and their </a:t>
            </a:r>
            <a:r>
              <a:rPr lang="en-US" sz="2800" i="1" dirty="0" smtClean="0">
                <a:solidFill>
                  <a:schemeClr val="tx1"/>
                </a:solidFill>
              </a:rPr>
              <a:t>costs.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591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2</a:t>
            </a:r>
            <a:r>
              <a:rPr lang="en-US" sz="2800" b="1" dirty="0">
                <a:solidFill>
                  <a:schemeClr val="tx1"/>
                </a:solidFill>
              </a:rPr>
              <a:t>. </a:t>
            </a:r>
            <a:r>
              <a:rPr lang="en-US" sz="2800" b="1" dirty="0" smtClean="0">
                <a:solidFill>
                  <a:schemeClr val="tx1"/>
                </a:solidFill>
              </a:rPr>
              <a:t>Strategy of Surveillance: 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>
                <a:solidFill>
                  <a:schemeClr val="tx1"/>
                </a:solidFill>
              </a:rPr>
              <a:t>surveillance system must meet the following </a:t>
            </a:r>
            <a:r>
              <a:rPr lang="en-US" sz="2800" dirty="0" smtClean="0">
                <a:solidFill>
                  <a:schemeClr val="tx1"/>
                </a:solidFill>
              </a:rPr>
              <a:t>criteria: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>
                <a:solidFill>
                  <a:srgbClr val="0070C0"/>
                </a:solidFill>
              </a:rPr>
              <a:t>Simplicity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r>
              <a:rPr lang="en-US" sz="2600" dirty="0">
                <a:solidFill>
                  <a:schemeClr val="tx1"/>
                </a:solidFill>
              </a:rPr>
              <a:t>to minimize costs and work load, and promote </a:t>
            </a:r>
            <a:endParaRPr lang="en-US" sz="26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                   unit </a:t>
            </a:r>
            <a:r>
              <a:rPr lang="en-US" sz="2600" dirty="0">
                <a:solidFill>
                  <a:schemeClr val="tx1"/>
                </a:solidFill>
              </a:rPr>
              <a:t>participation by </a:t>
            </a:r>
            <a:r>
              <a:rPr lang="en-US" sz="2600" dirty="0" smtClean="0">
                <a:solidFill>
                  <a:schemeClr val="tx1"/>
                </a:solidFill>
              </a:rPr>
              <a:t>feedback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Flexibility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r>
              <a:rPr lang="en-US" sz="2600" dirty="0">
                <a:solidFill>
                  <a:schemeClr val="tx1"/>
                </a:solidFill>
              </a:rPr>
              <a:t>to allow changes when </a:t>
            </a:r>
            <a:r>
              <a:rPr lang="en-US" sz="2600" dirty="0" smtClean="0">
                <a:solidFill>
                  <a:schemeClr val="tx1"/>
                </a:solidFill>
              </a:rPr>
              <a:t>appropriate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0" algn="l"/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Acceptability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en-US" sz="2600" dirty="0" smtClean="0">
                <a:solidFill>
                  <a:schemeClr val="tx1"/>
                </a:solidFill>
              </a:rPr>
              <a:t>Evaluated by ICC according to data analysis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lvl="0" algn="l"/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Consistency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r>
              <a:rPr lang="en-US" sz="2600" dirty="0">
                <a:solidFill>
                  <a:schemeClr val="tx1"/>
                </a:solidFill>
              </a:rPr>
              <a:t>use standardized definitions and </a:t>
            </a:r>
            <a:r>
              <a:rPr lang="en-US" sz="2600" dirty="0" smtClean="0">
                <a:solidFill>
                  <a:schemeClr val="tx1"/>
                </a:solidFill>
              </a:rPr>
              <a:t>methodology</a:t>
            </a:r>
          </a:p>
          <a:p>
            <a:pPr lvl="0" algn="l"/>
            <a:endParaRPr lang="en-US" sz="2800" b="1" dirty="0" smtClean="0">
              <a:solidFill>
                <a:srgbClr val="0070C0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Sensitivity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Specificity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308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323528" y="214930"/>
            <a:ext cx="45719" cy="45719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496944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As a general timeline, infections </a:t>
            </a:r>
            <a:r>
              <a:rPr lang="en-US" sz="2800" dirty="0" smtClean="0">
                <a:solidFill>
                  <a:srgbClr val="0070C0"/>
                </a:solidFill>
              </a:rPr>
              <a:t>occurring more than </a:t>
            </a:r>
            <a:r>
              <a:rPr lang="en-US" sz="2800" b="1" dirty="0" smtClean="0">
                <a:solidFill>
                  <a:srgbClr val="0070C0"/>
                </a:solidFill>
              </a:rPr>
              <a:t>48 hours after</a:t>
            </a:r>
            <a:r>
              <a:rPr lang="en-US" sz="2800" dirty="0" smtClean="0">
                <a:solidFill>
                  <a:srgbClr val="0070C0"/>
                </a:solidFill>
              </a:rPr>
              <a:t> admission</a:t>
            </a:r>
            <a:r>
              <a:rPr lang="en-US" sz="2800" dirty="0" smtClean="0">
                <a:solidFill>
                  <a:schemeClr val="tx1"/>
                </a:solidFill>
              </a:rPr>
              <a:t> are usually considered nosocomial.</a:t>
            </a:r>
          </a:p>
          <a:p>
            <a:pPr algn="l" rtl="0">
              <a:lnSpc>
                <a:spcPct val="150000"/>
              </a:lnSpc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Frequency </a:t>
            </a:r>
            <a:r>
              <a:rPr lang="en-US" sz="2800" b="1" dirty="0">
                <a:solidFill>
                  <a:schemeClr val="tx1"/>
                </a:solidFill>
              </a:rPr>
              <a:t>of </a:t>
            </a:r>
            <a:r>
              <a:rPr lang="en-US" sz="2800" b="1" dirty="0" smtClean="0">
                <a:solidFill>
                  <a:schemeClr val="tx1"/>
                </a:solidFill>
              </a:rPr>
              <a:t>infection: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</a:rPr>
              <a:t>Nosocomial infection occurs worldwide and affects both developed and poor countries.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According </a:t>
            </a:r>
            <a:r>
              <a:rPr lang="en-US" sz="2800" dirty="0">
                <a:solidFill>
                  <a:schemeClr val="tx1"/>
                </a:solidFill>
              </a:rPr>
              <a:t>to </a:t>
            </a:r>
            <a:r>
              <a:rPr lang="en-US" sz="2800" dirty="0">
                <a:solidFill>
                  <a:srgbClr val="0070C0"/>
                </a:solidFill>
              </a:rPr>
              <a:t>studies</a:t>
            </a:r>
            <a:r>
              <a:rPr lang="en-US" sz="2800" dirty="0">
                <a:solidFill>
                  <a:schemeClr val="tx1"/>
                </a:solidFill>
              </a:rPr>
              <a:t> conducted by </a:t>
            </a:r>
            <a:r>
              <a:rPr lang="en-US" sz="2800" dirty="0" smtClean="0">
                <a:solidFill>
                  <a:srgbClr val="0070C0"/>
                </a:solidFill>
              </a:rPr>
              <a:t>WHO,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rgbClr val="0070C0"/>
                </a:solidFill>
              </a:rPr>
              <a:t>8.7%</a:t>
            </a:r>
            <a:r>
              <a:rPr lang="en-US" sz="2800" dirty="0">
                <a:solidFill>
                  <a:schemeClr val="tx1"/>
                </a:solidFill>
              </a:rPr>
              <a:t> of </a:t>
            </a:r>
            <a:r>
              <a:rPr lang="en-US" sz="2800" dirty="0" smtClean="0">
                <a:solidFill>
                  <a:schemeClr val="tx1"/>
                </a:solidFill>
              </a:rPr>
              <a:t>hospitalized  </a:t>
            </a:r>
            <a:r>
              <a:rPr lang="en-US" sz="2800" dirty="0">
                <a:solidFill>
                  <a:schemeClr val="tx1"/>
                </a:solidFill>
              </a:rPr>
              <a:t>patients had nosocomial infection.</a:t>
            </a:r>
          </a:p>
          <a:p>
            <a:pPr algn="l" rtl="0"/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81052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Infection Control Committee: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640960" cy="590465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lvl="1" algn="l"/>
            <a:r>
              <a:rPr lang="en-US" dirty="0" smtClean="0">
                <a:solidFill>
                  <a:schemeClr val="tx1"/>
                </a:solidFill>
              </a:rPr>
              <a:t>1-Management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2-Epidemiologist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                        3-Physicians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4-Other </a:t>
            </a:r>
            <a:r>
              <a:rPr lang="en-US" dirty="0">
                <a:solidFill>
                  <a:schemeClr val="tx1"/>
                </a:solidFill>
              </a:rPr>
              <a:t>health care </a:t>
            </a:r>
            <a:r>
              <a:rPr lang="en-US" dirty="0" smtClean="0">
                <a:solidFill>
                  <a:schemeClr val="tx1"/>
                </a:solidFill>
              </a:rPr>
              <a:t>workers(Laboratory, or Nurse).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5-Clinical microbiologist                  6-Pharmacy </a:t>
            </a: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7-Central supply                               8-Maintenance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Tasks (most important) </a:t>
            </a:r>
            <a:r>
              <a:rPr lang="en-US" sz="2800" b="1" dirty="0">
                <a:solidFill>
                  <a:schemeClr val="tx1"/>
                </a:solidFill>
              </a:rPr>
              <a:t>of the committee  </a:t>
            </a:r>
            <a:endParaRPr lang="en-US" sz="2800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-To </a:t>
            </a:r>
            <a:r>
              <a:rPr lang="en-US" dirty="0">
                <a:solidFill>
                  <a:schemeClr val="tx1"/>
                </a:solidFill>
              </a:rPr>
              <a:t>review and approve a yearly program of activity 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for </a:t>
            </a:r>
            <a:r>
              <a:rPr lang="en-US" dirty="0">
                <a:solidFill>
                  <a:schemeClr val="tx1"/>
                </a:solidFill>
              </a:rPr>
              <a:t>surveillance and </a:t>
            </a:r>
            <a:r>
              <a:rPr lang="en-US" dirty="0" smtClean="0">
                <a:solidFill>
                  <a:schemeClr val="tx1"/>
                </a:solidFill>
              </a:rPr>
              <a:t>prevention.</a:t>
            </a:r>
            <a:endParaRPr lang="en-US" dirty="0">
              <a:solidFill>
                <a:schemeClr val="tx1"/>
              </a:solidFill>
            </a:endParaRPr>
          </a:p>
          <a:p>
            <a:pPr marL="0" lvl="1" algn="l"/>
            <a:r>
              <a:rPr lang="en-US" dirty="0" smtClean="0">
                <a:solidFill>
                  <a:schemeClr val="tx1"/>
                </a:solidFill>
              </a:rPr>
              <a:t>-To </a:t>
            </a:r>
            <a:r>
              <a:rPr lang="en-US" dirty="0">
                <a:solidFill>
                  <a:schemeClr val="tx1"/>
                </a:solidFill>
              </a:rPr>
              <a:t>review epidemiological surveillance data and </a:t>
            </a:r>
            <a:r>
              <a:rPr lang="en-US" dirty="0" smtClean="0">
                <a:solidFill>
                  <a:schemeClr val="tx1"/>
                </a:solidFill>
              </a:rPr>
              <a:t>identify </a:t>
            </a:r>
          </a:p>
          <a:p>
            <a:pPr marL="0" lvl="1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areas </a:t>
            </a:r>
            <a:r>
              <a:rPr lang="en-US" dirty="0">
                <a:solidFill>
                  <a:schemeClr val="tx1"/>
                </a:solidFill>
              </a:rPr>
              <a:t>for </a:t>
            </a:r>
            <a:r>
              <a:rPr lang="en-US" dirty="0" smtClean="0">
                <a:solidFill>
                  <a:schemeClr val="tx1"/>
                </a:solidFill>
              </a:rPr>
              <a:t>intervention.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7247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640960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lvl="0" algn="l"/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>Role </a:t>
            </a:r>
            <a:r>
              <a:rPr lang="en-US" sz="3000" b="1" dirty="0"/>
              <a:t>of the </a:t>
            </a:r>
            <a:r>
              <a:rPr lang="en-US" sz="3000" b="1" dirty="0" smtClean="0"/>
              <a:t>physician:</a:t>
            </a:r>
            <a:r>
              <a:rPr lang="en-US" sz="3000" dirty="0"/>
              <a:t/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640960" cy="576064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1-Direct </a:t>
            </a:r>
            <a:r>
              <a:rPr lang="en-US" sz="2800" dirty="0">
                <a:solidFill>
                  <a:schemeClr val="tx1"/>
                </a:solidFill>
              </a:rPr>
              <a:t>patient care using practices which minimize 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infection.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2-Appropriate </a:t>
            </a:r>
            <a:r>
              <a:rPr lang="en-US" sz="2800" dirty="0">
                <a:solidFill>
                  <a:schemeClr val="tx1"/>
                </a:solidFill>
              </a:rPr>
              <a:t>practice of </a:t>
            </a:r>
            <a:r>
              <a:rPr lang="en-US" sz="2800" dirty="0" smtClean="0">
                <a:solidFill>
                  <a:schemeClr val="tx1"/>
                </a:solidFill>
              </a:rPr>
              <a:t>hygiene: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(hand washing, and isolation).</a:t>
            </a: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3-Supporting </a:t>
            </a:r>
            <a:r>
              <a:rPr lang="en-US" sz="2800" dirty="0">
                <a:solidFill>
                  <a:schemeClr val="tx1"/>
                </a:solidFill>
              </a:rPr>
              <a:t>the infection control </a:t>
            </a:r>
            <a:r>
              <a:rPr lang="en-US" sz="2800" dirty="0" smtClean="0">
                <a:solidFill>
                  <a:schemeClr val="tx1"/>
                </a:solidFill>
              </a:rPr>
              <a:t>team.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4-Protecting </a:t>
            </a:r>
            <a:r>
              <a:rPr lang="en-US" sz="2800" dirty="0">
                <a:solidFill>
                  <a:schemeClr val="tx1"/>
                </a:solidFill>
              </a:rPr>
              <a:t>their own patients from other infected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patients </a:t>
            </a:r>
            <a:r>
              <a:rPr lang="en-US" sz="2800" dirty="0">
                <a:solidFill>
                  <a:schemeClr val="tx1"/>
                </a:solidFill>
              </a:rPr>
              <a:t>and from hospital staff who may be infected.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5-Obtaining </a:t>
            </a:r>
            <a:r>
              <a:rPr lang="en-US" sz="2800" dirty="0">
                <a:solidFill>
                  <a:schemeClr val="tx1"/>
                </a:solidFill>
              </a:rPr>
              <a:t>appropriate microbiological specimens when 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an </a:t>
            </a:r>
            <a:r>
              <a:rPr lang="en-US" sz="2800" dirty="0">
                <a:solidFill>
                  <a:schemeClr val="tx1"/>
                </a:solidFill>
              </a:rPr>
              <a:t>infection is present or suspected.</a:t>
            </a:r>
          </a:p>
          <a:p>
            <a:pPr lvl="0"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52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640960" cy="1008111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Factors </a:t>
            </a:r>
            <a:r>
              <a:rPr lang="en-US" sz="2800" b="1" dirty="0"/>
              <a:t>influencing the development of nosocomial </a:t>
            </a:r>
            <a:r>
              <a:rPr lang="en-US" sz="2800" b="1" dirty="0" smtClean="0"/>
              <a:t>infection:</a:t>
            </a:r>
            <a:r>
              <a:rPr lang="en-US" sz="2800" dirty="0"/>
              <a:t/>
            </a:r>
            <a:br>
              <a:rPr lang="en-US" sz="2800" dirty="0"/>
            </a:br>
            <a:endParaRPr lang="ar-A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96944" cy="525658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0070C0"/>
                </a:solidFill>
              </a:rPr>
              <a:t>1-The microbial agents and antibiotic-resistance ability:</a:t>
            </a:r>
          </a:p>
          <a:p>
            <a:pPr algn="l" rtl="0"/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700" dirty="0" smtClean="0">
                <a:solidFill>
                  <a:schemeClr val="tx1"/>
                </a:solidFill>
              </a:rPr>
              <a:t>-Patients </a:t>
            </a:r>
            <a:r>
              <a:rPr lang="en-US" sz="2700" dirty="0">
                <a:solidFill>
                  <a:schemeClr val="tx1"/>
                </a:solidFill>
              </a:rPr>
              <a:t>are exposed to a variety of microorganisms </a:t>
            </a:r>
            <a:endParaRPr lang="en-US" sz="2700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700" dirty="0">
                <a:solidFill>
                  <a:schemeClr val="tx1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     during </a:t>
            </a:r>
            <a:r>
              <a:rPr lang="en-US" sz="2700" dirty="0">
                <a:solidFill>
                  <a:schemeClr val="tx1"/>
                </a:solidFill>
              </a:rPr>
              <a:t>a hospital </a:t>
            </a:r>
            <a:r>
              <a:rPr lang="en-US" sz="2700" dirty="0" smtClean="0">
                <a:solidFill>
                  <a:schemeClr val="tx1"/>
                </a:solidFill>
              </a:rPr>
              <a:t>stay:</a:t>
            </a:r>
          </a:p>
          <a:p>
            <a:pPr algn="l" rtl="0"/>
            <a:r>
              <a:rPr lang="en-US" sz="2700" dirty="0">
                <a:solidFill>
                  <a:schemeClr val="tx1"/>
                </a:solidFill>
              </a:rPr>
              <a:t> </a:t>
            </a:r>
            <a:r>
              <a:rPr lang="en-US" sz="2700" dirty="0" smtClean="0">
                <a:solidFill>
                  <a:schemeClr val="tx1"/>
                </a:solidFill>
              </a:rPr>
              <a:t>   </a:t>
            </a:r>
            <a:r>
              <a:rPr lang="en-US" sz="2700" dirty="0" smtClean="0">
                <a:solidFill>
                  <a:srgbClr val="0070C0"/>
                </a:solidFill>
              </a:rPr>
              <a:t>A-</a:t>
            </a:r>
            <a:r>
              <a:rPr lang="en-US" sz="2700" dirty="0">
                <a:solidFill>
                  <a:srgbClr val="0070C0"/>
                </a:solidFill>
              </a:rPr>
              <a:t> Endogenous </a:t>
            </a:r>
            <a:r>
              <a:rPr lang="en-US" sz="2700" dirty="0" smtClean="0">
                <a:solidFill>
                  <a:srgbClr val="0070C0"/>
                </a:solidFill>
              </a:rPr>
              <a:t>microbes: </a:t>
            </a:r>
            <a:r>
              <a:rPr lang="en-US" sz="2400" dirty="0" smtClean="0">
                <a:solidFill>
                  <a:schemeClr val="tx1"/>
                </a:solidFill>
              </a:rPr>
              <a:t>Part </a:t>
            </a:r>
            <a:r>
              <a:rPr lang="en-US" sz="2400" dirty="0">
                <a:solidFill>
                  <a:schemeClr val="tx1"/>
                </a:solidFill>
              </a:rPr>
              <a:t>of a patient’s own </a:t>
            </a:r>
            <a:r>
              <a:rPr lang="en-US" sz="2400" dirty="0" smtClean="0">
                <a:solidFill>
                  <a:schemeClr val="tx1"/>
                </a:solidFill>
              </a:rPr>
              <a:t>flora.</a:t>
            </a:r>
          </a:p>
          <a:p>
            <a:pPr algn="l" rtl="0"/>
            <a:r>
              <a:rPr lang="en-US" sz="2700" dirty="0">
                <a:solidFill>
                  <a:srgbClr val="0070C0"/>
                </a:solidFill>
              </a:rPr>
              <a:t> </a:t>
            </a:r>
            <a:r>
              <a:rPr lang="en-US" sz="2700" dirty="0" smtClean="0">
                <a:solidFill>
                  <a:srgbClr val="0070C0"/>
                </a:solidFill>
              </a:rPr>
              <a:t>   B-</a:t>
            </a:r>
            <a:r>
              <a:rPr lang="en-US" sz="2700" dirty="0">
                <a:solidFill>
                  <a:srgbClr val="0070C0"/>
                </a:solidFill>
              </a:rPr>
              <a:t> </a:t>
            </a:r>
            <a:r>
              <a:rPr lang="en-US" sz="2700" dirty="0" smtClean="0">
                <a:solidFill>
                  <a:srgbClr val="0070C0"/>
                </a:solidFill>
              </a:rPr>
              <a:t>Exogenous microbes: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   -</a:t>
            </a:r>
            <a:r>
              <a:rPr lang="en-US" sz="2400" dirty="0" smtClean="0">
                <a:solidFill>
                  <a:schemeClr val="tx1"/>
                </a:solidFill>
              </a:rPr>
              <a:t>Patients, and Visitors.</a:t>
            </a:r>
            <a:endParaRPr lang="en-US" sz="2400" dirty="0">
              <a:solidFill>
                <a:schemeClr val="tx1"/>
              </a:solidFill>
            </a:endParaRPr>
          </a:p>
          <a:p>
            <a:pPr lvl="0" algn="l" rtl="0"/>
            <a:r>
              <a:rPr lang="en-US" sz="2400" dirty="0" smtClean="0">
                <a:solidFill>
                  <a:schemeClr val="tx1"/>
                </a:solidFill>
              </a:rPr>
              <a:t>            -Medical </a:t>
            </a:r>
            <a:r>
              <a:rPr lang="en-US" sz="2400" dirty="0">
                <a:solidFill>
                  <a:schemeClr val="tx1"/>
                </a:solidFill>
              </a:rPr>
              <a:t>staff (doctor, nurse, physiotherapist, technician</a:t>
            </a:r>
            <a:r>
              <a:rPr lang="en-US" sz="2400" dirty="0" smtClean="0">
                <a:solidFill>
                  <a:schemeClr val="tx1"/>
                </a:solidFill>
              </a:rPr>
              <a:t>).</a:t>
            </a:r>
            <a:endParaRPr lang="en-US" sz="2400" dirty="0">
              <a:solidFill>
                <a:schemeClr val="tx1"/>
              </a:solidFill>
            </a:endParaRPr>
          </a:p>
          <a:p>
            <a:pPr lvl="0" algn="l" rtl="0"/>
            <a:r>
              <a:rPr lang="en-US" sz="2400" dirty="0" smtClean="0">
                <a:solidFill>
                  <a:schemeClr val="tx1"/>
                </a:solidFill>
              </a:rPr>
              <a:t>            -Instruments </a:t>
            </a:r>
            <a:r>
              <a:rPr lang="en-US" sz="2400" dirty="0">
                <a:solidFill>
                  <a:schemeClr val="tx1"/>
                </a:solidFill>
              </a:rPr>
              <a:t>(Endoscopy, catheter, surgical instruments)</a:t>
            </a:r>
          </a:p>
          <a:p>
            <a:pPr lvl="0" algn="l" rtl="0"/>
            <a:r>
              <a:rPr lang="en-US" sz="2400" dirty="0" smtClean="0">
                <a:solidFill>
                  <a:schemeClr val="tx1"/>
                </a:solidFill>
              </a:rPr>
              <a:t>            -Fluids</a:t>
            </a:r>
            <a:r>
              <a:rPr lang="en-US" sz="2400" dirty="0">
                <a:solidFill>
                  <a:schemeClr val="tx1"/>
                </a:solidFill>
              </a:rPr>
              <a:t>, blood</a:t>
            </a:r>
            <a:r>
              <a:rPr lang="en-US" sz="2400" dirty="0" smtClean="0">
                <a:solidFill>
                  <a:schemeClr val="tx1"/>
                </a:solidFill>
              </a:rPr>
              <a:t>, or </a:t>
            </a:r>
            <a:r>
              <a:rPr lang="en-US" sz="2400" dirty="0">
                <a:solidFill>
                  <a:schemeClr val="tx1"/>
                </a:solidFill>
              </a:rPr>
              <a:t>food.</a:t>
            </a:r>
          </a:p>
          <a:p>
            <a:pPr algn="l" rtl="0"/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        -Dust</a:t>
            </a:r>
            <a:r>
              <a:rPr lang="en-US" sz="2400" smtClean="0">
                <a:solidFill>
                  <a:schemeClr val="tx1"/>
                </a:solidFill>
              </a:rPr>
              <a:t>, and </a:t>
            </a:r>
            <a:r>
              <a:rPr lang="en-US" sz="2400" dirty="0" smtClean="0">
                <a:solidFill>
                  <a:schemeClr val="tx1"/>
                </a:solidFill>
              </a:rPr>
              <a:t>Insect bite.  </a:t>
            </a:r>
            <a:endParaRPr lang="en-US" sz="2400" dirty="0">
              <a:solidFill>
                <a:schemeClr val="tx1"/>
              </a:solidFill>
            </a:endParaRPr>
          </a:p>
          <a:p>
            <a:pPr algn="l" rtl="0"/>
            <a:endParaRPr lang="en-US" sz="2800" dirty="0" smtClean="0">
              <a:solidFill>
                <a:schemeClr val="tx1"/>
              </a:solidFill>
            </a:endParaRPr>
          </a:p>
          <a:p>
            <a:pPr algn="l" rtl="0"/>
            <a:endParaRPr lang="ar-A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95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45719" cy="72007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800" dirty="0" smtClean="0"/>
              <a:t>N</a:t>
            </a:r>
            <a:endParaRPr lang="ar-AE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12968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3000" b="1" dirty="0" smtClean="0">
                <a:solidFill>
                  <a:schemeClr val="tx1"/>
                </a:solidFill>
              </a:rPr>
              <a:t>Hospital-dwelling microbes:</a:t>
            </a:r>
          </a:p>
          <a:p>
            <a:pPr algn="l" rtl="0"/>
            <a:r>
              <a:rPr lang="en-US" sz="3000" u="sng" dirty="0" smtClean="0">
                <a:solidFill>
                  <a:srgbClr val="0070C0"/>
                </a:solidFill>
              </a:rPr>
              <a:t>Bacteria:</a:t>
            </a:r>
          </a:p>
          <a:p>
            <a:pPr algn="l" rtl="0">
              <a:lnSpc>
                <a:spcPct val="150000"/>
              </a:lnSpc>
            </a:pPr>
            <a:r>
              <a:rPr lang="en-US" sz="2800" i="1" dirty="0">
                <a:solidFill>
                  <a:schemeClr val="tx1"/>
                </a:solidFill>
              </a:rPr>
              <a:t>Staphylococcus aureus </a:t>
            </a:r>
            <a:r>
              <a:rPr lang="en-US" sz="2800" dirty="0">
                <a:solidFill>
                  <a:schemeClr val="tx1"/>
                </a:solidFill>
              </a:rPr>
              <a:t>(MRSA), coagulase-negative </a:t>
            </a:r>
            <a:r>
              <a:rPr lang="en-US" sz="2800" i="1" dirty="0">
                <a:solidFill>
                  <a:schemeClr val="tx1"/>
                </a:solidFill>
              </a:rPr>
              <a:t>Staphylococci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i="1" dirty="0">
                <a:solidFill>
                  <a:schemeClr val="tx1"/>
                </a:solidFill>
              </a:rPr>
              <a:t>Enterococci</a:t>
            </a:r>
            <a:r>
              <a:rPr lang="en-US" sz="2800" dirty="0">
                <a:solidFill>
                  <a:schemeClr val="tx1"/>
                </a:solidFill>
              </a:rPr>
              <a:t> (VRE), and </a:t>
            </a:r>
            <a:r>
              <a:rPr lang="en-US" sz="2800" dirty="0" smtClean="0">
                <a:solidFill>
                  <a:schemeClr val="tx1"/>
                </a:solidFill>
              </a:rPr>
              <a:t>Enterobacteriaceae species.</a:t>
            </a:r>
            <a:endParaRPr lang="en-US" sz="2800" dirty="0">
              <a:solidFill>
                <a:schemeClr val="tx1"/>
              </a:solidFill>
            </a:endParaRPr>
          </a:p>
          <a:p>
            <a:pPr algn="l" rtl="0"/>
            <a:endParaRPr lang="en-US" sz="2800" u="sng" dirty="0" smtClean="0">
              <a:solidFill>
                <a:srgbClr val="0070C0"/>
              </a:solidFill>
            </a:endParaRPr>
          </a:p>
          <a:p>
            <a:pPr algn="l" rtl="0"/>
            <a:r>
              <a:rPr lang="en-US" sz="2800" u="sng" dirty="0" smtClean="0">
                <a:solidFill>
                  <a:srgbClr val="0070C0"/>
                </a:solidFill>
              </a:rPr>
              <a:t>Viruses: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</a:rPr>
              <a:t>Hepatitis B and C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>
                <a:solidFill>
                  <a:schemeClr val="tx1"/>
                </a:solidFill>
              </a:rPr>
              <a:t>R</a:t>
            </a:r>
            <a:r>
              <a:rPr lang="en-US" sz="2800" dirty="0" smtClean="0">
                <a:solidFill>
                  <a:schemeClr val="tx1"/>
                </a:solidFill>
              </a:rPr>
              <a:t>otaviruses</a:t>
            </a:r>
            <a:r>
              <a:rPr lang="en-US" sz="2800" dirty="0">
                <a:solidFill>
                  <a:schemeClr val="tx1"/>
                </a:solidFill>
              </a:rPr>
              <a:t>, and </a:t>
            </a:r>
            <a:r>
              <a:rPr lang="en-US" sz="2800" dirty="0" err="1" smtClean="0">
                <a:solidFill>
                  <a:schemeClr val="tx1"/>
                </a:solidFill>
              </a:rPr>
              <a:t>Enteroviruses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 rtl="0"/>
            <a:endParaRPr lang="en-US" sz="2800" u="sng" dirty="0" smtClean="0">
              <a:solidFill>
                <a:srgbClr val="0070C0"/>
              </a:solidFill>
            </a:endParaRPr>
          </a:p>
          <a:p>
            <a:pPr algn="l" rtl="0"/>
            <a:r>
              <a:rPr lang="en-US" sz="2800" u="sng" dirty="0" smtClean="0">
                <a:solidFill>
                  <a:srgbClr val="0070C0"/>
                </a:solidFill>
              </a:rPr>
              <a:t>Fungi:</a:t>
            </a:r>
          </a:p>
          <a:p>
            <a:pPr algn="l" rtl="0"/>
            <a:r>
              <a:rPr lang="en-US" sz="2800" i="1" dirty="0">
                <a:solidFill>
                  <a:schemeClr val="tx1"/>
                </a:solidFill>
              </a:rPr>
              <a:t>Candida </a:t>
            </a:r>
            <a:r>
              <a:rPr lang="en-US" sz="2800" i="1" dirty="0" smtClean="0">
                <a:solidFill>
                  <a:schemeClr val="tx1"/>
                </a:solidFill>
              </a:rPr>
              <a:t>albicans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5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72008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12968" cy="64087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rgbClr val="0070C0"/>
                </a:solidFill>
              </a:rPr>
              <a:t>Hospital-dwelling bacteria </a:t>
            </a:r>
            <a:r>
              <a:rPr lang="en-US" sz="2800" dirty="0" smtClean="0">
                <a:solidFill>
                  <a:schemeClr val="tx1"/>
                </a:solidFill>
              </a:rPr>
              <a:t>could develop </a:t>
            </a:r>
            <a:r>
              <a:rPr lang="en-US" sz="2800" dirty="0" smtClean="0">
                <a:solidFill>
                  <a:srgbClr val="0070C0"/>
                </a:solidFill>
              </a:rPr>
              <a:t>antibiotics resistance ability</a:t>
            </a:r>
            <a:r>
              <a:rPr lang="en-US" sz="2800" dirty="0" smtClean="0">
                <a:solidFill>
                  <a:schemeClr val="tx1"/>
                </a:solidFill>
              </a:rPr>
              <a:t> due to </a:t>
            </a:r>
            <a:r>
              <a:rPr lang="en-US" sz="2800" dirty="0" smtClean="0">
                <a:solidFill>
                  <a:srgbClr val="0070C0"/>
                </a:solidFill>
              </a:rPr>
              <a:t>conjugation</a:t>
            </a:r>
            <a:r>
              <a:rPr lang="en-US" sz="2800" dirty="0" smtClean="0">
                <a:solidFill>
                  <a:schemeClr val="tx1"/>
                </a:solidFill>
              </a:rPr>
              <a:t> process.</a:t>
            </a:r>
          </a:p>
          <a:p>
            <a:pPr algn="l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Conjugation: </a:t>
            </a:r>
            <a:r>
              <a:rPr lang="en-US" sz="2800" dirty="0" smtClean="0">
                <a:solidFill>
                  <a:schemeClr val="tx1"/>
                </a:solidFill>
              </a:rPr>
              <a:t>Transfer of bacterial plasmid from one bacterium to another by sex pili.</a:t>
            </a:r>
          </a:p>
          <a:p>
            <a:pPr algn="l">
              <a:lnSpc>
                <a:spcPct val="150000"/>
              </a:lnSpc>
            </a:pPr>
            <a:endParaRPr lang="en-US" sz="2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Plasmid</a:t>
            </a:r>
            <a:r>
              <a:rPr lang="en-US" sz="2800" dirty="0" smtClean="0">
                <a:solidFill>
                  <a:schemeClr val="tx1"/>
                </a:solidFill>
              </a:rPr>
              <a:t>: Extra-circular supercoiled DNA that carry some important gene such as the reporter genes (CAT gene). 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5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568952" cy="6336704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</a:rPr>
              <a:t>2. Patient </a:t>
            </a:r>
            <a:r>
              <a:rPr lang="en-US" sz="2800" b="1" dirty="0" smtClean="0">
                <a:solidFill>
                  <a:schemeClr val="tx1"/>
                </a:solidFill>
              </a:rPr>
              <a:t>susceptibility:  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Important patient factors influencing acquisition of infection are:</a:t>
            </a: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1-Age :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infancy and old </a:t>
            </a:r>
            <a:r>
              <a:rPr lang="en-US" sz="2800" dirty="0" smtClean="0">
                <a:solidFill>
                  <a:schemeClr val="tx1"/>
                </a:solidFill>
              </a:rPr>
              <a:t>age. 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2-Immune </a:t>
            </a:r>
            <a:r>
              <a:rPr lang="en-US" sz="2800" b="1" dirty="0">
                <a:solidFill>
                  <a:srgbClr val="0070C0"/>
                </a:solidFill>
              </a:rPr>
              <a:t>status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400" dirty="0" smtClean="0">
                <a:solidFill>
                  <a:schemeClr val="tx1"/>
                </a:solidFill>
              </a:rPr>
              <a:t>chronic </a:t>
            </a:r>
            <a:r>
              <a:rPr lang="en-US" sz="2400" dirty="0">
                <a:solidFill>
                  <a:schemeClr val="tx1"/>
                </a:solidFill>
              </a:rPr>
              <a:t>diseases like malignant tumor, diabetes, renal failure immunosuppressive therapy and </a:t>
            </a:r>
            <a:r>
              <a:rPr lang="en-US" sz="2400" dirty="0" smtClean="0">
                <a:solidFill>
                  <a:schemeClr val="tx1"/>
                </a:solidFill>
              </a:rPr>
              <a:t>AIDS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r>
              <a:rPr lang="en-US" sz="2800" dirty="0" smtClean="0">
                <a:solidFill>
                  <a:schemeClr val="tx1"/>
                </a:solidFill>
              </a:rPr>
              <a:t>   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3-Underlying </a:t>
            </a:r>
            <a:r>
              <a:rPr lang="en-US" sz="2800" b="1" dirty="0">
                <a:solidFill>
                  <a:srgbClr val="0070C0"/>
                </a:solidFill>
              </a:rPr>
              <a:t>disease 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injuries to skin (burn, wound), </a:t>
            </a:r>
            <a:r>
              <a:rPr lang="en-US" sz="2400" dirty="0" smtClean="0">
                <a:solidFill>
                  <a:schemeClr val="tx1"/>
                </a:solidFill>
              </a:rPr>
              <a:t>ischemia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4-Malnutrition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b="1" dirty="0" smtClean="0">
                <a:solidFill>
                  <a:srgbClr val="0070C0"/>
                </a:solidFill>
              </a:rPr>
              <a:t>5-Diagnostic </a:t>
            </a:r>
            <a:r>
              <a:rPr lang="en-US" sz="2800" b="1" dirty="0">
                <a:solidFill>
                  <a:srgbClr val="0070C0"/>
                </a:solidFill>
              </a:rPr>
              <a:t>and therapeutic interventions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biopsies</a:t>
            </a:r>
            <a:r>
              <a:rPr lang="en-US" sz="2400" dirty="0">
                <a:solidFill>
                  <a:schemeClr val="tx1"/>
                </a:solidFill>
              </a:rPr>
              <a:t>, catheterization, I.V. </a:t>
            </a:r>
            <a:r>
              <a:rPr lang="en-US" sz="2400" dirty="0" err="1">
                <a:solidFill>
                  <a:schemeClr val="tx1"/>
                </a:solidFill>
              </a:rPr>
              <a:t>cannulation</a:t>
            </a:r>
            <a:r>
              <a:rPr lang="en-US" sz="2400" dirty="0">
                <a:solidFill>
                  <a:schemeClr val="tx1"/>
                </a:solidFill>
              </a:rPr>
              <a:t>, endoscopic examination, </a:t>
            </a:r>
            <a:r>
              <a:rPr lang="en-US" sz="2400" dirty="0" smtClean="0">
                <a:solidFill>
                  <a:schemeClr val="tx1"/>
                </a:solidFill>
              </a:rPr>
              <a:t>incubation/ventilation.</a:t>
            </a:r>
            <a:r>
              <a:rPr lang="en-US" sz="2400" dirty="0" smtClean="0"/>
              <a:t> </a:t>
            </a:r>
            <a:endParaRPr lang="en-US" sz="2400" dirty="0"/>
          </a:p>
          <a:p>
            <a:pPr algn="l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34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5719" cy="72007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" dirty="0" smtClean="0"/>
              <a:t>n</a:t>
            </a:r>
            <a:endParaRPr lang="en-US" sz="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40871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US" sz="2800" b="1" dirty="0">
                <a:solidFill>
                  <a:schemeClr val="tx1"/>
                </a:solidFill>
              </a:rPr>
              <a:t>3. Environmental </a:t>
            </a:r>
            <a:r>
              <a:rPr lang="en-US" sz="2800" b="1" dirty="0" smtClean="0">
                <a:solidFill>
                  <a:schemeClr val="tx1"/>
                </a:solidFill>
              </a:rPr>
              <a:t>Factors: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 -</a:t>
            </a:r>
            <a:r>
              <a:rPr lang="en-US" sz="2800" dirty="0" smtClean="0">
                <a:solidFill>
                  <a:schemeClr val="tx1"/>
                </a:solidFill>
              </a:rPr>
              <a:t>Different factors play a role in establishment of </a:t>
            </a: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Nosocomial infections:</a:t>
            </a: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1-Crowded conditions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2-Frequent </a:t>
            </a:r>
            <a:r>
              <a:rPr lang="en-US" sz="2800" dirty="0">
                <a:solidFill>
                  <a:srgbClr val="0070C0"/>
                </a:solidFill>
              </a:rPr>
              <a:t>transfer of patients </a:t>
            </a:r>
            <a:r>
              <a:rPr lang="en-US" sz="2800" dirty="0">
                <a:solidFill>
                  <a:schemeClr val="tx1"/>
                </a:solidFill>
              </a:rPr>
              <a:t>from one unit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    to another.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rgbClr val="0070C0"/>
                </a:solidFill>
              </a:rPr>
              <a:t>3-Concentration </a:t>
            </a:r>
            <a:r>
              <a:rPr lang="en-US" sz="2800" dirty="0">
                <a:solidFill>
                  <a:srgbClr val="0070C0"/>
                </a:solidFill>
              </a:rPr>
              <a:t>of susceptible </a:t>
            </a:r>
            <a:r>
              <a:rPr lang="en-US" sz="2800" dirty="0" smtClean="0">
                <a:solidFill>
                  <a:srgbClr val="0070C0"/>
                </a:solidFill>
              </a:rPr>
              <a:t>patients: </a:t>
            </a: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       (</a:t>
            </a:r>
            <a:r>
              <a:rPr lang="en-US" sz="2800" dirty="0">
                <a:solidFill>
                  <a:schemeClr val="tx1"/>
                </a:solidFill>
              </a:rPr>
              <a:t>newborn infants, burn patient, intensive care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  <a:endParaRPr lang="en-US" sz="2800" dirty="0">
              <a:solidFill>
                <a:schemeClr val="tx1"/>
              </a:solidFill>
            </a:endParaRP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rgbClr val="0070C0"/>
                </a:solidFill>
              </a:rPr>
              <a:t>4-Microbial </a:t>
            </a:r>
            <a:r>
              <a:rPr lang="en-US" sz="2800" dirty="0">
                <a:solidFill>
                  <a:srgbClr val="0070C0"/>
                </a:solidFill>
              </a:rPr>
              <a:t>flora </a:t>
            </a:r>
            <a:r>
              <a:rPr lang="en-US" sz="2800" dirty="0">
                <a:solidFill>
                  <a:schemeClr val="tx1"/>
                </a:solidFill>
              </a:rPr>
              <a:t>may contaminate objects, devices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  that </a:t>
            </a:r>
            <a:r>
              <a:rPr lang="en-US" sz="2800" dirty="0">
                <a:solidFill>
                  <a:schemeClr val="tx1"/>
                </a:solidFill>
              </a:rPr>
              <a:t>may come in susceptible site of the patient.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712968" cy="50405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 of Hospital-acquired Infections:</a:t>
            </a:r>
            <a:endParaRPr lang="en-US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764704"/>
            <a:ext cx="8712968" cy="590465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sz="1000" i="1" dirty="0" smtClean="0">
                <a:solidFill>
                  <a:schemeClr val="tx1"/>
                </a:solidFill>
              </a:rPr>
              <a:t>Nimer </a:t>
            </a:r>
            <a:r>
              <a:rPr lang="en-US" sz="1000" dirty="0" smtClean="0"/>
              <a:t>  </a:t>
            </a: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2195736" y="980728"/>
            <a:ext cx="5004556" cy="360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CONTAMINATED HOSPITAL ENVIRONMENT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203848" y="1412776"/>
            <a:ext cx="3096344" cy="108012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Instruments, Fluids, Food, Air, Medications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835696" y="2492896"/>
            <a:ext cx="136815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67544" y="3573016"/>
            <a:ext cx="2736304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Patient Normal flora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83568" y="4149080"/>
            <a:ext cx="2232248" cy="108012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Cutaneous, GIT, Genitourinary, Respiratory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300192" y="2492896"/>
            <a:ext cx="158417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652120" y="3429000"/>
            <a:ext cx="3096344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Invasive medical devices :   Iatrogenic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796136" y="4149080"/>
            <a:ext cx="2808312" cy="108012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Urinary Catheter, Intravenous catheter, Endotracheal tubes, Endoscopes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987824" y="4653136"/>
            <a:ext cx="26642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915816" y="5157192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644008" y="5157192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203848" y="5733256"/>
            <a:ext cx="3096344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Medical Personnel: Colonized, Infected, Transient, Carriers.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03848" y="4149080"/>
            <a:ext cx="2304256" cy="36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Plasmid transfer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55876" y="4887162"/>
            <a:ext cx="1836204" cy="2700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Transduction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64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1863</Words>
  <Application>Microsoft Office PowerPoint</Application>
  <PresentationFormat>On-screen Show (4:3)</PresentationFormat>
  <Paragraphs>307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1_Office Theme</vt:lpstr>
      <vt:lpstr>N</vt:lpstr>
      <vt:lpstr>n</vt:lpstr>
      <vt:lpstr>N</vt:lpstr>
      <vt:lpstr> Factors influencing the development of nosocomial infection: </vt:lpstr>
      <vt:lpstr>N</vt:lpstr>
      <vt:lpstr>N</vt:lpstr>
      <vt:lpstr>N</vt:lpstr>
      <vt:lpstr>n</vt:lpstr>
      <vt:lpstr>Sources of Hospital-acquired Infections:</vt:lpstr>
      <vt:lpstr>Common Nosocomial Infections:</vt:lpstr>
      <vt:lpstr>N</vt:lpstr>
      <vt:lpstr>N</vt:lpstr>
      <vt:lpstr>N</vt:lpstr>
      <vt:lpstr>n</vt:lpstr>
      <vt:lpstr>N</vt:lpstr>
      <vt:lpstr>N</vt:lpstr>
      <vt:lpstr>Infection Control :</vt:lpstr>
      <vt:lpstr>Biological safety precautions:</vt:lpstr>
      <vt:lpstr>n</vt:lpstr>
      <vt:lpstr> Hand hygiene: </vt:lpstr>
      <vt:lpstr> When Do We Need to Wash Our Hands? </vt:lpstr>
      <vt:lpstr>Types of Hand Hygiene (Decontamination):</vt:lpstr>
      <vt:lpstr>Clean &amp; contaminated area: </vt:lpstr>
      <vt:lpstr>N</vt:lpstr>
      <vt:lpstr>Blood and body fluid spillage, and contamination management :</vt:lpstr>
      <vt:lpstr>N</vt:lpstr>
      <vt:lpstr>n</vt:lpstr>
      <vt:lpstr> NOSOCOMIAL INFECTION SURVEILLANCE: </vt:lpstr>
      <vt:lpstr>N</vt:lpstr>
      <vt:lpstr>Infection Control Committee:</vt:lpstr>
      <vt:lpstr> Role of the physician: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Hospital infection Control:</dc:title>
  <dc:creator>nimer</dc:creator>
  <cp:lastModifiedBy>Nimer Mansour</cp:lastModifiedBy>
  <cp:revision>70</cp:revision>
  <dcterms:created xsi:type="dcterms:W3CDTF">2012-11-29T08:39:44Z</dcterms:created>
  <dcterms:modified xsi:type="dcterms:W3CDTF">2016-04-19T07:20:15Z</dcterms:modified>
</cp:coreProperties>
</file>